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vsdx" ContentType="application/vnd.ms-visio.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359" r:id="rId2"/>
    <p:sldId id="342" r:id="rId3"/>
    <p:sldId id="322" r:id="rId4"/>
    <p:sldId id="397" r:id="rId5"/>
    <p:sldId id="392" r:id="rId6"/>
    <p:sldId id="438" r:id="rId7"/>
    <p:sldId id="440" r:id="rId8"/>
    <p:sldId id="460" r:id="rId9"/>
    <p:sldId id="439" r:id="rId10"/>
    <p:sldId id="321" r:id="rId11"/>
    <p:sldId id="433" r:id="rId12"/>
    <p:sldId id="432" r:id="rId13"/>
    <p:sldId id="442" r:id="rId14"/>
    <p:sldId id="456" r:id="rId15"/>
    <p:sldId id="457" r:id="rId16"/>
    <p:sldId id="458" r:id="rId17"/>
    <p:sldId id="459" r:id="rId18"/>
    <p:sldId id="320" r:id="rId19"/>
    <p:sldId id="453" r:id="rId20"/>
    <p:sldId id="461" r:id="rId21"/>
    <p:sldId id="462" r:id="rId22"/>
    <p:sldId id="463" r:id="rId23"/>
    <p:sldId id="464" r:id="rId24"/>
    <p:sldId id="455" r:id="rId25"/>
    <p:sldId id="406" r:id="rId26"/>
    <p:sldId id="465" r:id="rId27"/>
    <p:sldId id="466" r:id="rId28"/>
    <p:sldId id="467" r:id="rId29"/>
    <p:sldId id="318" r:id="rId30"/>
  </p:sldIdLst>
  <p:sldSz cx="9144000" cy="5143500" type="screen16x9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2" userDrawn="1">
          <p15:clr>
            <a:srgbClr val="A4A3A4"/>
          </p15:clr>
        </p15:guide>
        <p15:guide id="2" pos="285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03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D"/>
    <a:srgbClr val="2C394C"/>
    <a:srgbClr val="E8E8E8"/>
    <a:srgbClr val="EDEDED"/>
    <a:srgbClr val="8DBBDB"/>
    <a:srgbClr val="ECECEC"/>
    <a:srgbClr val="EBEBEB"/>
    <a:srgbClr val="EEEEEE"/>
    <a:srgbClr val="F2F2F2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6" autoAdjust="0"/>
    <p:restoredTop sz="94904" autoAdjust="0"/>
  </p:normalViewPr>
  <p:slideViewPr>
    <p:cSldViewPr>
      <p:cViewPr>
        <p:scale>
          <a:sx n="135" d="100"/>
          <a:sy n="135" d="100"/>
        </p:scale>
        <p:origin x="144" y="200"/>
      </p:cViewPr>
      <p:guideLst>
        <p:guide orient="horz" pos="1032"/>
        <p:guide pos="285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3003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33279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7225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4359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注意力、归一化</a:t>
            </a:r>
          </a:p>
        </p:txBody>
      </p:sp>
    </p:spTree>
    <p:extLst>
      <p:ext uri="{BB962C8B-B14F-4D97-AF65-F5344CB8AC3E}">
        <p14:creationId xmlns:p14="http://schemas.microsoft.com/office/powerpoint/2010/main" val="23933611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1564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6261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8679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1524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7410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38961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5760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6923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57204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27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59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共现关系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676178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共现关系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3992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5936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>
            <p:custDataLst>
              <p:tags r:id="rId1"/>
            </p:custDataLst>
          </p:nvPr>
        </p:nvSpPr>
        <p:spPr>
          <a:xfrm>
            <a:off x="521638" y="555122"/>
            <a:ext cx="8154820" cy="45719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rgbClr val="0031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7032" tIns="33516" rIns="67032" bIns="33516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Title 1"/>
          <p:cNvSpPr txBox="1"/>
          <p:nvPr userDrawn="1"/>
        </p:nvSpPr>
        <p:spPr>
          <a:xfrm>
            <a:off x="611560" y="175645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endParaRPr lang="en-GB" altLang="zh-CN" sz="18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male-university-graduate-silhouette-with-the-cap_46143"/>
          <p:cNvSpPr>
            <a:spLocks noChangeAspect="1"/>
          </p:cNvSpPr>
          <p:nvPr userDrawn="1"/>
        </p:nvSpPr>
        <p:spPr bwMode="auto">
          <a:xfrm>
            <a:off x="100491" y="167365"/>
            <a:ext cx="388445" cy="418480"/>
          </a:xfrm>
          <a:custGeom>
            <a:avLst/>
            <a:gdLst>
              <a:gd name="T0" fmla="*/ 233 w 238"/>
              <a:gd name="T1" fmla="*/ 236 h 256"/>
              <a:gd name="T2" fmla="*/ 173 w 238"/>
              <a:gd name="T3" fmla="*/ 210 h 256"/>
              <a:gd name="T4" fmla="*/ 168 w 238"/>
              <a:gd name="T5" fmla="*/ 207 h 256"/>
              <a:gd name="T6" fmla="*/ 164 w 238"/>
              <a:gd name="T7" fmla="*/ 195 h 256"/>
              <a:gd name="T8" fmla="*/ 159 w 238"/>
              <a:gd name="T9" fmla="*/ 189 h 256"/>
              <a:gd name="T10" fmla="*/ 157 w 238"/>
              <a:gd name="T11" fmla="*/ 186 h 256"/>
              <a:gd name="T12" fmla="*/ 158 w 238"/>
              <a:gd name="T13" fmla="*/ 167 h 256"/>
              <a:gd name="T14" fmla="*/ 167 w 238"/>
              <a:gd name="T15" fmla="*/ 149 h 256"/>
              <a:gd name="T16" fmla="*/ 178 w 238"/>
              <a:gd name="T17" fmla="*/ 113 h 256"/>
              <a:gd name="T18" fmla="*/ 172 w 238"/>
              <a:gd name="T19" fmla="*/ 109 h 256"/>
              <a:gd name="T20" fmla="*/ 179 w 238"/>
              <a:gd name="T21" fmla="*/ 77 h 256"/>
              <a:gd name="T22" fmla="*/ 180 w 238"/>
              <a:gd name="T23" fmla="*/ 84 h 256"/>
              <a:gd name="T24" fmla="*/ 180 w 238"/>
              <a:gd name="T25" fmla="*/ 86 h 256"/>
              <a:gd name="T26" fmla="*/ 216 w 238"/>
              <a:gd name="T27" fmla="*/ 63 h 256"/>
              <a:gd name="T28" fmla="*/ 119 w 238"/>
              <a:gd name="T29" fmla="*/ 0 h 256"/>
              <a:gd name="T30" fmla="*/ 21 w 238"/>
              <a:gd name="T31" fmla="*/ 63 h 256"/>
              <a:gd name="T32" fmla="*/ 30 w 238"/>
              <a:gd name="T33" fmla="*/ 69 h 256"/>
              <a:gd name="T34" fmla="*/ 30 w 238"/>
              <a:gd name="T35" fmla="*/ 82 h 256"/>
              <a:gd name="T36" fmla="*/ 27 w 238"/>
              <a:gd name="T37" fmla="*/ 85 h 256"/>
              <a:gd name="T38" fmla="*/ 29 w 238"/>
              <a:gd name="T39" fmla="*/ 89 h 256"/>
              <a:gd name="T40" fmla="*/ 21 w 238"/>
              <a:gd name="T41" fmla="*/ 133 h 256"/>
              <a:gd name="T42" fmla="*/ 41 w 238"/>
              <a:gd name="T43" fmla="*/ 133 h 256"/>
              <a:gd name="T44" fmla="*/ 33 w 238"/>
              <a:gd name="T45" fmla="*/ 89 h 256"/>
              <a:gd name="T46" fmla="*/ 35 w 238"/>
              <a:gd name="T47" fmla="*/ 85 h 256"/>
              <a:gd name="T48" fmla="*/ 32 w 238"/>
              <a:gd name="T49" fmla="*/ 82 h 256"/>
              <a:gd name="T50" fmla="*/ 32 w 238"/>
              <a:gd name="T51" fmla="*/ 70 h 256"/>
              <a:gd name="T52" fmla="*/ 57 w 238"/>
              <a:gd name="T53" fmla="*/ 86 h 256"/>
              <a:gd name="T54" fmla="*/ 57 w 238"/>
              <a:gd name="T55" fmla="*/ 85 h 256"/>
              <a:gd name="T56" fmla="*/ 58 w 238"/>
              <a:gd name="T57" fmla="*/ 92 h 256"/>
              <a:gd name="T58" fmla="*/ 67 w 238"/>
              <a:gd name="T59" fmla="*/ 109 h 256"/>
              <a:gd name="T60" fmla="*/ 67 w 238"/>
              <a:gd name="T61" fmla="*/ 110 h 256"/>
              <a:gd name="T62" fmla="*/ 67 w 238"/>
              <a:gd name="T63" fmla="*/ 110 h 256"/>
              <a:gd name="T64" fmla="*/ 65 w 238"/>
              <a:gd name="T65" fmla="*/ 113 h 256"/>
              <a:gd name="T66" fmla="*/ 62 w 238"/>
              <a:gd name="T67" fmla="*/ 118 h 256"/>
              <a:gd name="T68" fmla="*/ 66 w 238"/>
              <a:gd name="T69" fmla="*/ 138 h 256"/>
              <a:gd name="T70" fmla="*/ 70 w 238"/>
              <a:gd name="T71" fmla="*/ 148 h 256"/>
              <a:gd name="T72" fmla="*/ 80 w 238"/>
              <a:gd name="T73" fmla="*/ 166 h 256"/>
              <a:gd name="T74" fmla="*/ 82 w 238"/>
              <a:gd name="T75" fmla="*/ 170 h 256"/>
              <a:gd name="T76" fmla="*/ 80 w 238"/>
              <a:gd name="T77" fmla="*/ 186 h 256"/>
              <a:gd name="T78" fmla="*/ 77 w 238"/>
              <a:gd name="T79" fmla="*/ 189 h 256"/>
              <a:gd name="T80" fmla="*/ 71 w 238"/>
              <a:gd name="T81" fmla="*/ 195 h 256"/>
              <a:gd name="T82" fmla="*/ 67 w 238"/>
              <a:gd name="T83" fmla="*/ 206 h 256"/>
              <a:gd name="T84" fmla="*/ 64 w 238"/>
              <a:gd name="T85" fmla="*/ 209 h 256"/>
              <a:gd name="T86" fmla="*/ 41 w 238"/>
              <a:gd name="T87" fmla="*/ 217 h 256"/>
              <a:gd name="T88" fmla="*/ 4 w 238"/>
              <a:gd name="T89" fmla="*/ 237 h 256"/>
              <a:gd name="T90" fmla="*/ 2 w 238"/>
              <a:gd name="T91" fmla="*/ 256 h 256"/>
              <a:gd name="T92" fmla="*/ 235 w 238"/>
              <a:gd name="T93" fmla="*/ 256 h 256"/>
              <a:gd name="T94" fmla="*/ 233 w 238"/>
              <a:gd name="T95" fmla="*/ 236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38" h="256">
                <a:moveTo>
                  <a:pt x="233" y="236"/>
                </a:moveTo>
                <a:cubicBezTo>
                  <a:pt x="210" y="226"/>
                  <a:pt x="197" y="218"/>
                  <a:pt x="173" y="210"/>
                </a:cubicBezTo>
                <a:cubicBezTo>
                  <a:pt x="171" y="209"/>
                  <a:pt x="169" y="208"/>
                  <a:pt x="168" y="207"/>
                </a:cubicBezTo>
                <a:cubicBezTo>
                  <a:pt x="166" y="203"/>
                  <a:pt x="165" y="199"/>
                  <a:pt x="164" y="195"/>
                </a:cubicBezTo>
                <a:cubicBezTo>
                  <a:pt x="163" y="193"/>
                  <a:pt x="162" y="190"/>
                  <a:pt x="159" y="189"/>
                </a:cubicBezTo>
                <a:cubicBezTo>
                  <a:pt x="158" y="189"/>
                  <a:pt x="157" y="187"/>
                  <a:pt x="157" y="186"/>
                </a:cubicBezTo>
                <a:cubicBezTo>
                  <a:pt x="157" y="177"/>
                  <a:pt x="154" y="171"/>
                  <a:pt x="158" y="167"/>
                </a:cubicBezTo>
                <a:cubicBezTo>
                  <a:pt x="165" y="161"/>
                  <a:pt x="164" y="153"/>
                  <a:pt x="167" y="149"/>
                </a:cubicBezTo>
                <a:cubicBezTo>
                  <a:pt x="171" y="145"/>
                  <a:pt x="180" y="117"/>
                  <a:pt x="178" y="113"/>
                </a:cubicBezTo>
                <a:cubicBezTo>
                  <a:pt x="176" y="109"/>
                  <a:pt x="170" y="111"/>
                  <a:pt x="172" y="109"/>
                </a:cubicBezTo>
                <a:cubicBezTo>
                  <a:pt x="177" y="102"/>
                  <a:pt x="179" y="89"/>
                  <a:pt x="179" y="77"/>
                </a:cubicBezTo>
                <a:cubicBezTo>
                  <a:pt x="180" y="79"/>
                  <a:pt x="180" y="81"/>
                  <a:pt x="180" y="84"/>
                </a:cubicBezTo>
                <a:cubicBezTo>
                  <a:pt x="180" y="86"/>
                  <a:pt x="180" y="86"/>
                  <a:pt x="180" y="86"/>
                </a:cubicBezTo>
                <a:cubicBezTo>
                  <a:pt x="216" y="63"/>
                  <a:pt x="216" y="63"/>
                  <a:pt x="216" y="63"/>
                </a:cubicBezTo>
                <a:cubicBezTo>
                  <a:pt x="119" y="0"/>
                  <a:pt x="119" y="0"/>
                  <a:pt x="119" y="0"/>
                </a:cubicBezTo>
                <a:cubicBezTo>
                  <a:pt x="21" y="63"/>
                  <a:pt x="21" y="63"/>
                  <a:pt x="21" y="63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82"/>
                  <a:pt x="30" y="82"/>
                  <a:pt x="30" y="82"/>
                </a:cubicBezTo>
                <a:cubicBezTo>
                  <a:pt x="29" y="82"/>
                  <a:pt x="27" y="84"/>
                  <a:pt x="27" y="85"/>
                </a:cubicBezTo>
                <a:cubicBezTo>
                  <a:pt x="27" y="87"/>
                  <a:pt x="28" y="88"/>
                  <a:pt x="29" y="89"/>
                </a:cubicBezTo>
                <a:cubicBezTo>
                  <a:pt x="21" y="133"/>
                  <a:pt x="21" y="133"/>
                  <a:pt x="2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33" y="89"/>
                  <a:pt x="33" y="89"/>
                  <a:pt x="33" y="89"/>
                </a:cubicBezTo>
                <a:cubicBezTo>
                  <a:pt x="34" y="88"/>
                  <a:pt x="35" y="87"/>
                  <a:pt x="35" y="85"/>
                </a:cubicBezTo>
                <a:cubicBezTo>
                  <a:pt x="35" y="84"/>
                  <a:pt x="34" y="82"/>
                  <a:pt x="32" y="82"/>
                </a:cubicBezTo>
                <a:cubicBezTo>
                  <a:pt x="32" y="70"/>
                  <a:pt x="32" y="70"/>
                  <a:pt x="32" y="70"/>
                </a:cubicBezTo>
                <a:cubicBezTo>
                  <a:pt x="57" y="86"/>
                  <a:pt x="57" y="86"/>
                  <a:pt x="57" y="86"/>
                </a:cubicBezTo>
                <a:cubicBezTo>
                  <a:pt x="57" y="85"/>
                  <a:pt x="57" y="85"/>
                  <a:pt x="57" y="85"/>
                </a:cubicBezTo>
                <a:cubicBezTo>
                  <a:pt x="57" y="87"/>
                  <a:pt x="57" y="89"/>
                  <a:pt x="58" y="92"/>
                </a:cubicBezTo>
                <a:cubicBezTo>
                  <a:pt x="60" y="100"/>
                  <a:pt x="64" y="100"/>
                  <a:pt x="67" y="109"/>
                </a:cubicBezTo>
                <a:cubicBezTo>
                  <a:pt x="67" y="109"/>
                  <a:pt x="67" y="110"/>
                  <a:pt x="67" y="110"/>
                </a:cubicBezTo>
                <a:cubicBezTo>
                  <a:pt x="67" y="110"/>
                  <a:pt x="67" y="110"/>
                  <a:pt x="67" y="110"/>
                </a:cubicBezTo>
                <a:cubicBezTo>
                  <a:pt x="66" y="111"/>
                  <a:pt x="66" y="113"/>
                  <a:pt x="65" y="113"/>
                </a:cubicBezTo>
                <a:cubicBezTo>
                  <a:pt x="61" y="114"/>
                  <a:pt x="61" y="116"/>
                  <a:pt x="62" y="118"/>
                </a:cubicBezTo>
                <a:cubicBezTo>
                  <a:pt x="62" y="120"/>
                  <a:pt x="65" y="133"/>
                  <a:pt x="66" y="138"/>
                </a:cubicBezTo>
                <a:cubicBezTo>
                  <a:pt x="67" y="141"/>
                  <a:pt x="70" y="144"/>
                  <a:pt x="70" y="148"/>
                </a:cubicBezTo>
                <a:cubicBezTo>
                  <a:pt x="72" y="155"/>
                  <a:pt x="75" y="161"/>
                  <a:pt x="80" y="166"/>
                </a:cubicBezTo>
                <a:cubicBezTo>
                  <a:pt x="81" y="167"/>
                  <a:pt x="82" y="169"/>
                  <a:pt x="82" y="170"/>
                </a:cubicBezTo>
                <a:cubicBezTo>
                  <a:pt x="81" y="175"/>
                  <a:pt x="81" y="181"/>
                  <a:pt x="80" y="186"/>
                </a:cubicBezTo>
                <a:cubicBezTo>
                  <a:pt x="80" y="187"/>
                  <a:pt x="78" y="189"/>
                  <a:pt x="77" y="189"/>
                </a:cubicBezTo>
                <a:cubicBezTo>
                  <a:pt x="73" y="190"/>
                  <a:pt x="72" y="193"/>
                  <a:pt x="71" y="195"/>
                </a:cubicBezTo>
                <a:cubicBezTo>
                  <a:pt x="70" y="199"/>
                  <a:pt x="69" y="203"/>
                  <a:pt x="67" y="206"/>
                </a:cubicBezTo>
                <a:cubicBezTo>
                  <a:pt x="67" y="207"/>
                  <a:pt x="65" y="209"/>
                  <a:pt x="64" y="209"/>
                </a:cubicBezTo>
                <a:cubicBezTo>
                  <a:pt x="56" y="212"/>
                  <a:pt x="49" y="214"/>
                  <a:pt x="41" y="217"/>
                </a:cubicBezTo>
                <a:cubicBezTo>
                  <a:pt x="33" y="220"/>
                  <a:pt x="12" y="233"/>
                  <a:pt x="4" y="237"/>
                </a:cubicBezTo>
                <a:cubicBezTo>
                  <a:pt x="0" y="239"/>
                  <a:pt x="2" y="256"/>
                  <a:pt x="2" y="256"/>
                </a:cubicBezTo>
                <a:cubicBezTo>
                  <a:pt x="235" y="256"/>
                  <a:pt x="235" y="256"/>
                  <a:pt x="235" y="256"/>
                </a:cubicBezTo>
                <a:cubicBezTo>
                  <a:pt x="235" y="256"/>
                  <a:pt x="238" y="238"/>
                  <a:pt x="233" y="236"/>
                </a:cubicBezTo>
                <a:close/>
              </a:path>
            </a:pathLst>
          </a:custGeom>
          <a:solidFill>
            <a:srgbClr val="003142"/>
          </a:solidFill>
          <a:ln>
            <a:noFill/>
          </a:ln>
        </p:spPr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6228185" y="17117366"/>
            <a:ext cx="827801" cy="368028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模板下载：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2"/>
              </a:rPr>
              <a:t>www.1ppt.com/moban/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行业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模板：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3"/>
              </a:rPr>
              <a:t>www.1ppt.com/hangye/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节日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模板：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4"/>
              </a:rPr>
              <a:t>www.1ppt.com/jieri/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   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素材下载：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5"/>
              </a:rPr>
              <a:t>www.1ppt.com/sucai/</a:t>
            </a:r>
            <a:endParaRPr kumimoji="0" lang="en-US" altLang="zh-CN" sz="133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背景图片：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6"/>
              </a:rPr>
              <a:t>www.1ppt.com/beijing/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图表下载：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7"/>
              </a:rPr>
              <a:t>www.1ppt.com/tubiao/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</a:t>
            </a:r>
          </a:p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优秀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8"/>
              </a:rPr>
              <a:t>www.1ppt.com/xiazai/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教程： 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9"/>
              </a:rPr>
              <a:t>www.1ppt.com/powerpoint/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</a:t>
            </a:r>
          </a:p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Word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教程： 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0"/>
              </a:rPr>
              <a:t>www.1ppt.com/word/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      Excel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教程：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1"/>
              </a:rPr>
              <a:t>www.1ppt.com/excel/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</a:p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资料下载：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2"/>
              </a:rPr>
              <a:t>www.1ppt.com/ziliao/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        PPT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课件下载：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3"/>
              </a:rPr>
              <a:t>www.1ppt.com/kejian/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</a:t>
            </a:r>
          </a:p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范文下载：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4"/>
              </a:rPr>
              <a:t>www.1ppt.com/fanwen/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     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试卷下载：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5"/>
              </a:rPr>
              <a:t>www.1ppt.com/shiti/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</a:p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教案下载：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6"/>
              </a:rPr>
              <a:t>www.1ppt.com/jiaoan/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            </a:t>
            </a:r>
            <a:r>
              <a:rPr kumimoji="0" lang="zh-CN" altLang="en-US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字体下载：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  <a:hlinkClick r:id="rId17"/>
              </a:rPr>
              <a:t>www.1ppt.com/ziti/</a:t>
            </a: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</a:p>
          <a:p>
            <a:pPr marL="0" marR="0" lvl="0" indent="0" defTabSz="91437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3" b="0" i="0" u="none" strike="noStrike" kern="0" cap="none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  </a:t>
            </a:r>
            <a:endParaRPr kumimoji="0" lang="zh-CN" altLang="en-US" sz="133" b="0" i="0" u="none" strike="noStrike" kern="0" cap="none" spc="0" normalizeH="0" baseline="0" noProof="0" dirty="0">
              <a:ln>
                <a:noFill/>
              </a:ln>
              <a:solidFill>
                <a:srgbClr val="EEECE1">
                  <a:lumMod val="25000"/>
                </a:srgbClr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 cstate="screen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2020/5/29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2" cstate="screen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" y="0"/>
            <a:ext cx="9145588" cy="5145088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1" y="0"/>
            <a:ext cx="9145588" cy="51450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52" tIns="45727" rIns="91452" bIns="45727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36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openxmlformats.org/officeDocument/2006/relationships/image" Target="../media/image7.emf"/><Relationship Id="rId4" Type="http://schemas.openxmlformats.org/officeDocument/2006/relationships/package" Target="../embeddings/Microsoft_Visio___.vsdx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95536" y="1455627"/>
            <a:ext cx="8352928" cy="2268252"/>
          </a:xfrm>
          <a:prstGeom prst="rect">
            <a:avLst/>
          </a:prstGeom>
          <a:solidFill>
            <a:srgbClr val="2C394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3142"/>
              </a:solidFill>
              <a:cs typeface="+mn-ea"/>
              <a:sym typeface="+mn-lt"/>
            </a:endParaRPr>
          </a:p>
        </p:txBody>
      </p:sp>
      <p:sp>
        <p:nvSpPr>
          <p:cNvPr id="16" name="TextBox 26"/>
          <p:cNvSpPr txBox="1"/>
          <p:nvPr/>
        </p:nvSpPr>
        <p:spPr>
          <a:xfrm>
            <a:off x="323528" y="3455593"/>
            <a:ext cx="10930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85000"/>
                  </a:schemeClr>
                </a:solidFill>
              </a:rPr>
              <a:t>CIKM’19 </a:t>
            </a:r>
            <a:endParaRPr lang="en-US" altLang="zh-CN" sz="16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95535" y="1675542"/>
            <a:ext cx="835292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 err="1">
                <a:solidFill>
                  <a:schemeClr val="bg1"/>
                </a:solidFill>
                <a:latin typeface="+mj-ea"/>
                <a:ea typeface="+mj-ea"/>
              </a:rPr>
              <a:t>MedTruth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: </a:t>
            </a: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A </a:t>
            </a:r>
            <a:r>
              <a:rPr lang="en-US" altLang="zh-CN" sz="2800" u="sng" dirty="0">
                <a:solidFill>
                  <a:schemeClr val="bg1"/>
                </a:solidFill>
                <a:latin typeface="+mj-ea"/>
                <a:ea typeface="+mj-ea"/>
              </a:rPr>
              <a:t>Semi-supervised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 Approach to Discovering </a:t>
            </a:r>
            <a:r>
              <a:rPr lang="en-US" altLang="zh-CN" sz="2800" u="sng" dirty="0">
                <a:solidFill>
                  <a:schemeClr val="bg1"/>
                </a:solidFill>
                <a:latin typeface="+mj-ea"/>
                <a:ea typeface="+mj-ea"/>
              </a:rPr>
              <a:t>Knowledge Condition Information </a:t>
            </a:r>
          </a:p>
          <a:p>
            <a:pPr algn="ctr"/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from </a:t>
            </a:r>
            <a:r>
              <a:rPr lang="en-US" altLang="zh-CN" sz="2800" u="sng" dirty="0">
                <a:solidFill>
                  <a:schemeClr val="bg1"/>
                </a:solidFill>
                <a:latin typeface="+mj-ea"/>
                <a:ea typeface="+mj-ea"/>
              </a:rPr>
              <a:t>Multi-Source</a:t>
            </a:r>
            <a:r>
              <a:rPr lang="en-US" altLang="zh-CN" sz="2800" dirty="0">
                <a:solidFill>
                  <a:schemeClr val="bg1"/>
                </a:solidFill>
                <a:latin typeface="+mj-ea"/>
                <a:ea typeface="+mj-ea"/>
              </a:rPr>
              <a:t> Medical Data </a:t>
            </a:r>
            <a:endParaRPr lang="en-US" altLang="zh-CN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220072" y="3651870"/>
            <a:ext cx="3528393" cy="531310"/>
            <a:chOff x="3563888" y="3453828"/>
            <a:chExt cx="2016224" cy="531310"/>
          </a:xfrm>
        </p:grpSpPr>
        <p:sp>
          <p:nvSpPr>
            <p:cNvPr id="11" name="矩形 10"/>
            <p:cNvSpPr/>
            <p:nvPr/>
          </p:nvSpPr>
          <p:spPr>
            <a:xfrm>
              <a:off x="3563888" y="3453828"/>
              <a:ext cx="2016224" cy="531310"/>
            </a:xfrm>
            <a:prstGeom prst="rect">
              <a:avLst/>
            </a:prstGeom>
            <a:solidFill>
              <a:srgbClr val="0083B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803383" y="3555223"/>
              <a:ext cx="1429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高士杰       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20</a:t>
              </a:r>
              <a:r>
                <a:rPr lang="en-US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20</a:t>
              </a:r>
              <a:r>
                <a:rPr lang="en-US" altLang="zh-CN" dirty="0">
                  <a:solidFill>
                    <a:schemeClr val="bg1"/>
                  </a:solidFill>
                  <a:latin typeface="+mn-ea"/>
                  <a:cs typeface="+mn-ea"/>
                  <a:sym typeface="+mn-lt"/>
                </a:rPr>
                <a:t>/5/29</a:t>
              </a:r>
              <a:endParaRPr lang="en-US" dirty="0">
                <a:solidFill>
                  <a:schemeClr val="bg1"/>
                </a:solidFill>
                <a:latin typeface="+mn-ea"/>
                <a:cs typeface="+mn-ea"/>
                <a:sym typeface="+mn-lt"/>
              </a:endParaRPr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165" y="339502"/>
            <a:ext cx="1336040" cy="1336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16" grpId="0"/>
      <p:bldP spid="2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16017" y="3291830"/>
            <a:ext cx="4029115" cy="12899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目标函数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分解公式解析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完整公式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B722EB-4994-D843-A0C1-5E0240C9F202}"/>
              </a:ext>
            </a:extLst>
          </p:cNvPr>
          <p:cNvSpPr/>
          <p:nvPr/>
        </p:nvSpPr>
        <p:spPr>
          <a:xfrm>
            <a:off x="517932" y="20538"/>
            <a:ext cx="3261981" cy="5143501"/>
          </a:xfrm>
          <a:prstGeom prst="rect">
            <a:avLst/>
          </a:prstGeom>
          <a:solidFill>
            <a:srgbClr val="2C394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458C6A06-0490-4646-8C86-646ABCBD2A83}"/>
              </a:ext>
            </a:extLst>
          </p:cNvPr>
          <p:cNvGrpSpPr/>
          <p:nvPr/>
        </p:nvGrpSpPr>
        <p:grpSpPr>
          <a:xfrm>
            <a:off x="1356242" y="1851671"/>
            <a:ext cx="3838047" cy="1266431"/>
            <a:chOff x="2678168" y="1809376"/>
            <a:chExt cx="3838047" cy="1266430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A944FB2-9DDB-E74F-A969-83330AE439DA}"/>
                </a:ext>
              </a:extLst>
            </p:cNvPr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0083B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TextBox 48">
              <a:extLst>
                <a:ext uri="{FF2B5EF4-FFF2-40B4-BE49-F238E27FC236}">
                  <a16:creationId xmlns:a16="http://schemas.microsoft.com/office/drawing/2014/main" id="{0F0FA1C2-05B8-4640-BA02-A9125290C680}"/>
                </a:ext>
              </a:extLst>
            </p:cNvPr>
            <p:cNvSpPr txBox="1"/>
            <p:nvPr/>
          </p:nvSpPr>
          <p:spPr>
            <a:xfrm>
              <a:off x="3085614" y="2086607"/>
              <a:ext cx="302433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目标函数</a:t>
              </a:r>
            </a:p>
          </p:txBody>
        </p:sp>
      </p:grpSp>
      <p:sp>
        <p:nvSpPr>
          <p:cNvPr id="13" name="TextBox 48">
            <a:extLst>
              <a:ext uri="{FF2B5EF4-FFF2-40B4-BE49-F238E27FC236}">
                <a16:creationId xmlns:a16="http://schemas.microsoft.com/office/drawing/2014/main" id="{F78F00DA-CA99-6C4B-97F5-F8E1904680AE}"/>
              </a:ext>
            </a:extLst>
          </p:cNvPr>
          <p:cNvSpPr txBox="1"/>
          <p:nvPr/>
        </p:nvSpPr>
        <p:spPr>
          <a:xfrm>
            <a:off x="1356241" y="267495"/>
            <a:ext cx="14845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GB" altLang="zh-CN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6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6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663574" y="64770"/>
            <a:ext cx="65007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目标函数</a:t>
            </a:r>
          </a:p>
        </p:txBody>
      </p:sp>
      <p:pic>
        <p:nvPicPr>
          <p:cNvPr id="38" name="Picture 2" descr="东南大学- 维基百科，自由的百科全书">
            <a:extLst>
              <a:ext uri="{FF2B5EF4-FFF2-40B4-BE49-F238E27FC236}">
                <a16:creationId xmlns:a16="http://schemas.microsoft.com/office/drawing/2014/main" id="{EEF015C9-1733-47C2-BF23-2E3CC8AF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3E22662-CCD8-4A9E-9544-81AB47E39681}"/>
                  </a:ext>
                </a:extLst>
              </p:cNvPr>
              <p:cNvSpPr/>
              <p:nvPr/>
            </p:nvSpPr>
            <p:spPr>
              <a:xfrm>
                <a:off x="569848" y="1923678"/>
                <a:ext cx="7818576" cy="117301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14:m>
                  <m:oMath xmlns:m="http://schemas.openxmlformats.org/officeDocument/2006/math">
                    <m:m>
                      <m:mPr>
                        <m:plcHide m:val="on"/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zh-CN" altLang="zh-CN" sz="240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eqArr>
                            <m:eqArrPr>
                              <m:ctrlPr>
                                <a:rPr lang="zh-CN" altLang="zh-CN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limLow>
                                <m:limLowPr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nor/>
                                    </m:rPr>
                                    <a:rPr lang="en-US" altLang="zh-CN" sz="2400">
                                      <a:latin typeface="Adobe Myungjo Std M" panose="02020600000000000000" pitchFamily="18" charset="-128"/>
                                      <a:ea typeface="Adobe Myungjo Std M" panose="02020600000000000000" pitchFamily="18" charset="-128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{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},{</m:t>
                                  </m:r>
                                  <m:sSubSup>
                                    <m:sSub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},{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}</m:t>
                                  </m:r>
                                </m:lim>
                              </m:limLow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p>
                                <m:e>
                                  <m:f>
                                    <m:f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den>
                                  </m:f>
                                </m:e>
                              </m:nary>
                              <m:nary>
                                <m:naryPr>
                                  <m:chr m:val="∑"/>
                                  <m:limLoc m:val="undOvr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)∈</m:t>
                                  </m:r>
                                  <m:sSub>
                                    <m:sSub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sub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sup>
                                <m:e>
                                  <m:d>
                                    <m:d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1+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∗</m:t>
                                          </m:r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</m:e>
                            <m:e>
                              <m:r>
                                <a:rPr lang="zh-CN" altLang="en-US" sz="2400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       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  <m:nary>
                                    <m:naryPr>
                                      <m:chr m:val="∑"/>
                                      <m:limLoc m:val="undOvr"/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sSubSup>
                                        <m:sSubSup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𝐶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  <m:sSup>
                                    <m:sSupPr>
                                      <m:ctrlPr>
                                        <a:rPr lang="zh-CN" altLang="zh-CN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∗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zh-CN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eqArr>
                        </m:e>
                      </m:mr>
                    </m:m>
                  </m:oMath>
                </a14:m>
                <a:r>
                  <a:rPr lang="zh-CN" altLang="zh-CN" sz="2400" dirty="0">
                    <a:effectLst/>
                    <a:latin typeface="Adobe Myungjo Std M" panose="02020600000000000000" pitchFamily="18" charset="-128"/>
                  </a:rPr>
                  <a:t> </a:t>
                </a:r>
                <a:endParaRPr lang="zh-CN" altLang="en-US" sz="2400" dirty="0">
                  <a:latin typeface="Adobe Myungjo Std M" panose="02020600000000000000" pitchFamily="18" charset="-128"/>
                </a:endParaRPr>
              </a:p>
            </p:txBody>
          </p:sp>
        </mc:Choice>
        <mc:Fallback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73E22662-CCD8-4A9E-9544-81AB47E396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848" y="1923678"/>
                <a:ext cx="7818576" cy="1173013"/>
              </a:xfrm>
              <a:prstGeom prst="rect">
                <a:avLst/>
              </a:prstGeom>
              <a:blipFill>
                <a:blip r:embed="rId4"/>
                <a:stretch>
                  <a:fillRect l="-810" t="-44681" b="-765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F6DE81FC-6996-1C47-A7B2-DDE5EE2AB280}"/>
              </a:ext>
            </a:extLst>
          </p:cNvPr>
          <p:cNvSpPr/>
          <p:nvPr/>
        </p:nvSpPr>
        <p:spPr>
          <a:xfrm>
            <a:off x="3779912" y="1888595"/>
            <a:ext cx="576064" cy="3231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94A16362-56FB-A944-AAAD-547624AB8347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4067944" y="1653928"/>
            <a:ext cx="0" cy="234667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BA1F44BC-CC52-9647-A613-B54222834D79}"/>
              </a:ext>
            </a:extLst>
          </p:cNvPr>
          <p:cNvSpPr txBox="1"/>
          <p:nvPr/>
        </p:nvSpPr>
        <p:spPr>
          <a:xfrm>
            <a:off x="2843808" y="1315374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个源的可信度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可靠度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0FC858DF-7E11-F748-841E-85B5F93FAD18}"/>
              </a:ext>
            </a:extLst>
          </p:cNvPr>
          <p:cNvSpPr/>
          <p:nvPr/>
        </p:nvSpPr>
        <p:spPr>
          <a:xfrm>
            <a:off x="2915816" y="2664930"/>
            <a:ext cx="1512168" cy="43997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1" name="直线箭头连接符 30">
            <a:extLst>
              <a:ext uri="{FF2B5EF4-FFF2-40B4-BE49-F238E27FC236}">
                <a16:creationId xmlns:a16="http://schemas.microsoft.com/office/drawing/2014/main" id="{AF6146F3-69E2-3749-A17C-1574B2E50404}"/>
              </a:ext>
            </a:extLst>
          </p:cNvPr>
          <p:cNvCxnSpPr>
            <a:cxnSpLocks/>
            <a:stCxn id="36" idx="0"/>
            <a:endCxn id="30" idx="2"/>
          </p:cNvCxnSpPr>
          <p:nvPr/>
        </p:nvCxnSpPr>
        <p:spPr>
          <a:xfrm flipV="1">
            <a:off x="3347864" y="3104907"/>
            <a:ext cx="324036" cy="43993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B5C8128C-16CB-F542-A7BA-68C4C1C0A870}"/>
              </a:ext>
            </a:extLst>
          </p:cNvPr>
          <p:cNvSpPr/>
          <p:nvPr/>
        </p:nvSpPr>
        <p:spPr>
          <a:xfrm>
            <a:off x="6084168" y="2664930"/>
            <a:ext cx="1389008" cy="439977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3" name="直线箭头连接符 32">
            <a:extLst>
              <a:ext uri="{FF2B5EF4-FFF2-40B4-BE49-F238E27FC236}">
                <a16:creationId xmlns:a16="http://schemas.microsoft.com/office/drawing/2014/main" id="{FBAF5E91-E4C4-ED48-BE77-0F58EE57AAC1}"/>
              </a:ext>
            </a:extLst>
          </p:cNvPr>
          <p:cNvCxnSpPr>
            <a:cxnSpLocks/>
            <a:stCxn id="39" idx="0"/>
          </p:cNvCxnSpPr>
          <p:nvPr/>
        </p:nvCxnSpPr>
        <p:spPr>
          <a:xfrm flipV="1">
            <a:off x="6168964" y="3131582"/>
            <a:ext cx="340858" cy="35798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99CF4CD-E18F-E84B-BEA6-2239B86A56B6}"/>
              </a:ext>
            </a:extLst>
          </p:cNvPr>
          <p:cNvSpPr txBox="1"/>
          <p:nvPr/>
        </p:nvSpPr>
        <p:spPr>
          <a:xfrm>
            <a:off x="2123728" y="3544840"/>
            <a:ext cx="244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14B0228-850A-E245-B407-80EC09DC8346}"/>
              </a:ext>
            </a:extLst>
          </p:cNvPr>
          <p:cNvSpPr txBox="1"/>
          <p:nvPr/>
        </p:nvSpPr>
        <p:spPr>
          <a:xfrm>
            <a:off x="5317656" y="3489571"/>
            <a:ext cx="17026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659A387-0662-DB40-89C9-8B7C905091C1}"/>
              </a:ext>
            </a:extLst>
          </p:cNvPr>
          <p:cNvSpPr/>
          <p:nvPr/>
        </p:nvSpPr>
        <p:spPr>
          <a:xfrm>
            <a:off x="6948264" y="2781192"/>
            <a:ext cx="288032" cy="269159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1" name="直线箭头连接符 40">
            <a:extLst>
              <a:ext uri="{FF2B5EF4-FFF2-40B4-BE49-F238E27FC236}">
                <a16:creationId xmlns:a16="http://schemas.microsoft.com/office/drawing/2014/main" id="{2EB18627-B59C-B04F-8AEB-1869D04BD2A4}"/>
              </a:ext>
            </a:extLst>
          </p:cNvPr>
          <p:cNvCxnSpPr>
            <a:cxnSpLocks/>
            <a:stCxn id="47" idx="0"/>
            <a:endCxn id="40" idx="2"/>
          </p:cNvCxnSpPr>
          <p:nvPr/>
        </p:nvCxnSpPr>
        <p:spPr>
          <a:xfrm flipH="1" flipV="1">
            <a:off x="7092280" y="3050351"/>
            <a:ext cx="324036" cy="83304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1C674B75-DA47-3D4A-A473-459BA69A351B}"/>
              </a:ext>
            </a:extLst>
          </p:cNvPr>
          <p:cNvSpPr txBox="1"/>
          <p:nvPr/>
        </p:nvSpPr>
        <p:spPr>
          <a:xfrm>
            <a:off x="6084168" y="3883394"/>
            <a:ext cx="26642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知识图谱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信息与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疾病共现信息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同时纳入考量</a:t>
            </a: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CFD3CE73-3D01-BB49-8E8A-8E98A53774C4}"/>
              </a:ext>
            </a:extLst>
          </p:cNvPr>
          <p:cNvSpPr/>
          <p:nvPr/>
        </p:nvSpPr>
        <p:spPr>
          <a:xfrm>
            <a:off x="5907024" y="1995686"/>
            <a:ext cx="1091376" cy="418330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742615F6-FCB8-CC44-BF78-56B97FBD84C9}"/>
              </a:ext>
            </a:extLst>
          </p:cNvPr>
          <p:cNvCxnSpPr>
            <a:cxnSpLocks/>
            <a:stCxn id="59" idx="2"/>
            <a:endCxn id="54" idx="0"/>
          </p:cNvCxnSpPr>
          <p:nvPr/>
        </p:nvCxnSpPr>
        <p:spPr>
          <a:xfrm flipH="1">
            <a:off x="6452712" y="1732956"/>
            <a:ext cx="567560" cy="26273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0275A708-F1BC-8744-8BBA-51B6FB6FD887}"/>
              </a:ext>
            </a:extLst>
          </p:cNvPr>
          <p:cNvSpPr txBox="1"/>
          <p:nvPr/>
        </p:nvSpPr>
        <p:spPr>
          <a:xfrm>
            <a:off x="5796136" y="1148181"/>
            <a:ext cx="24482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将来自不同源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可靠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不可靠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的数据分别考虑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663574" y="64770"/>
            <a:ext cx="268428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简化公式</a:t>
            </a:r>
          </a:p>
        </p:txBody>
      </p:sp>
      <p:pic>
        <p:nvPicPr>
          <p:cNvPr id="6" name="Picture 2" descr="东南大学- 维基百科，自由的百科全书">
            <a:extLst>
              <a:ext uri="{FF2B5EF4-FFF2-40B4-BE49-F238E27FC236}">
                <a16:creationId xmlns:a16="http://schemas.microsoft.com/office/drawing/2014/main" id="{F6948FD4-DBB8-47D2-B63B-E000E6E2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218BA8-1F88-AD4D-B591-FA48B7E20EBF}"/>
                  </a:ext>
                </a:extLst>
              </p:cNvPr>
              <p:cNvSpPr/>
              <p:nvPr/>
            </p:nvSpPr>
            <p:spPr>
              <a:xfrm>
                <a:off x="1868343" y="2211710"/>
                <a:ext cx="5407314" cy="948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nor/>
                                  </m:rPr>
                                  <a:rPr lang="zh-CN" altLang="en-US">
                                    <a:latin typeface="Adobe Myungjo Std M" panose="02020600000000000000" pitchFamily="18" charset="-128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lim>
                            </m:limLow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 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end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)∈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d>
                                  <m:dPr>
                                    <m:begChr m:val="{"/>
                                    <m:endChr m:val="}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CN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∗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𝑢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nary>
                                      <m:naryPr>
                                        <m:chr m:val="∑"/>
                                        <m:limLoc m:val="undOvr"/>
                                        <m:supHide m:val="on"/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sSubSup>
                                          <m:sSubSup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𝐶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p>
                                        </m:sSubSup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bSup>
                                                  <m:sSubSupPr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SupPr>
                                                  <m:e>
                                                    <m: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𝑣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𝑚</m:t>
                                                    </m:r>
                                                  </m:sub>
                                                  <m:sup>
                                                    <m:r>
                                                      <a:rPr lang="zh-CN" altLang="en-US" i="0">
                                                        <a:latin typeface="Cambria Math" panose="02040503050406030204" pitchFamily="18" charset="0"/>
                                                      </a:rPr>
                                                      <m:t>∗</m:t>
                                                    </m:r>
                                                  </m:sup>
                                                </m:sSubSup>
                                                <m:r>
                                                  <a:rPr lang="zh-CN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sSub>
                                                  <m:sSubPr>
                                                    <m:ctrlP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𝑥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zh-CN" altLang="en-US" i="1">
                                                        <a:latin typeface="Cambria Math" panose="02040503050406030204" pitchFamily="18" charset="0"/>
                                                      </a:rPr>
                                                      <m:t>𝑖</m:t>
                                                    </m:r>
                                                  </m:sub>
                                                </m:sSub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nary>
                          </m:e>
                        </m:mr>
                      </m:m>
                    </m:oMath>
                  </m:oMathPara>
                </a14:m>
                <a:endParaRPr lang="zh-CN" altLang="en-US" dirty="0">
                  <a:latin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0F218BA8-1F88-AD4D-B591-FA48B7E20E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8343" y="2211710"/>
                <a:ext cx="5407314" cy="948529"/>
              </a:xfrm>
              <a:prstGeom prst="rect">
                <a:avLst/>
              </a:prstGeom>
              <a:blipFill>
                <a:blip r:embed="rId4"/>
                <a:stretch>
                  <a:fillRect l="-937" t="-85526" b="-1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15B6104-0DCA-E147-9CAA-8B6911B4AB14}"/>
                  </a:ext>
                </a:extLst>
              </p:cNvPr>
              <p:cNvSpPr txBox="1"/>
              <p:nvPr/>
            </p:nvSpPr>
            <p:spPr>
              <a:xfrm>
                <a:off x="1187624" y="1347614"/>
                <a:ext cx="1970411" cy="371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个源的置信度</m:t>
                    </m:r>
                  </m:oMath>
                </a14:m>
                <a:r>
                  <a:rPr lang="zh-CN" altLang="zh-CN" sz="1200" dirty="0"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 </a:t>
                </a:r>
                <a:endPara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15B6104-0DCA-E147-9CAA-8B6911B4AB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1347614"/>
                <a:ext cx="1970411" cy="371833"/>
              </a:xfrm>
              <a:prstGeom prst="rect">
                <a:avLst/>
              </a:prstGeom>
              <a:blipFill>
                <a:blip r:embed="rId5"/>
                <a:stretch>
                  <a:fillRect l="-64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52D5AE73-17A9-264B-BB06-3C68CE8BD0F9}"/>
              </a:ext>
            </a:extLst>
          </p:cNvPr>
          <p:cNvSpPr/>
          <p:nvPr/>
        </p:nvSpPr>
        <p:spPr>
          <a:xfrm>
            <a:off x="2919105" y="2509952"/>
            <a:ext cx="477860" cy="3231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3" name="直线箭头连接符 22">
            <a:extLst>
              <a:ext uri="{FF2B5EF4-FFF2-40B4-BE49-F238E27FC236}">
                <a16:creationId xmlns:a16="http://schemas.microsoft.com/office/drawing/2014/main" id="{504C6FE5-FFDB-F44E-B263-5F41F34E9802}"/>
              </a:ext>
            </a:extLst>
          </p:cNvPr>
          <p:cNvCxnSpPr>
            <a:cxnSpLocks/>
            <a:stCxn id="20" idx="2"/>
            <a:endCxn id="22" idx="0"/>
          </p:cNvCxnSpPr>
          <p:nvPr/>
        </p:nvCxnSpPr>
        <p:spPr>
          <a:xfrm>
            <a:off x="2172830" y="1719447"/>
            <a:ext cx="985205" cy="79050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61E91F-8AEB-1646-8DC9-9DB18B5A2A01}"/>
                  </a:ext>
                </a:extLst>
              </p:cNvPr>
              <p:cNvSpPr txBox="1"/>
              <p:nvPr/>
            </p:nvSpPr>
            <p:spPr>
              <a:xfrm>
                <a:off x="2159222" y="897328"/>
                <a:ext cx="3124573" cy="3702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第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个源提供的三元组与条件</m:t>
                    </m:r>
                  </m:oMath>
                </a14:m>
                <a:r>
                  <a:rPr lang="zh-CN" altLang="zh-CN" sz="1200" dirty="0">
                    <a:effectLst/>
                    <a:latin typeface="+mn-ea"/>
                  </a:rPr>
                  <a:t> </a:t>
                </a:r>
                <a:endPara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761E91F-8AEB-1646-8DC9-9DB18B5A2A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9222" y="897328"/>
                <a:ext cx="3124573" cy="370294"/>
              </a:xfrm>
              <a:prstGeom prst="rect">
                <a:avLst/>
              </a:prstGeom>
              <a:blipFill>
                <a:blip r:embed="rId6"/>
                <a:stretch>
                  <a:fillRect l="-40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矩形 27">
            <a:extLst>
              <a:ext uri="{FF2B5EF4-FFF2-40B4-BE49-F238E27FC236}">
                <a16:creationId xmlns:a16="http://schemas.microsoft.com/office/drawing/2014/main" id="{37E2EA70-302F-0741-90C9-C94703F03BAC}"/>
              </a:ext>
            </a:extLst>
          </p:cNvPr>
          <p:cNvSpPr/>
          <p:nvPr/>
        </p:nvSpPr>
        <p:spPr>
          <a:xfrm>
            <a:off x="3303067" y="2833067"/>
            <a:ext cx="836885" cy="3231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9" name="直线箭头连接符 28">
            <a:extLst>
              <a:ext uri="{FF2B5EF4-FFF2-40B4-BE49-F238E27FC236}">
                <a16:creationId xmlns:a16="http://schemas.microsoft.com/office/drawing/2014/main" id="{362B32BC-5D82-FD41-8DD5-2B7C5F6D33AA}"/>
              </a:ext>
            </a:extLst>
          </p:cNvPr>
          <p:cNvCxnSpPr>
            <a:cxnSpLocks/>
            <a:stCxn id="26" idx="2"/>
            <a:endCxn id="28" idx="0"/>
          </p:cNvCxnSpPr>
          <p:nvPr/>
        </p:nvCxnSpPr>
        <p:spPr>
          <a:xfrm>
            <a:off x="3721509" y="1267622"/>
            <a:ext cx="1" cy="1565445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27696114-7F84-EA45-9F49-87B012F7D49D}"/>
              </a:ext>
            </a:extLst>
          </p:cNvPr>
          <p:cNvSpPr txBox="1"/>
          <p:nvPr/>
        </p:nvSpPr>
        <p:spPr>
          <a:xfrm>
            <a:off x="1693491" y="4257268"/>
            <a:ext cx="3219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对应第</a:t>
            </a:r>
            <a:r>
              <a:rPr lang="en-US" altLang="zh-CN" dirty="0">
                <a:latin typeface="+mn-ea"/>
              </a:rPr>
              <a:t>m</a:t>
            </a:r>
            <a:r>
              <a:rPr lang="zh-CN" altLang="en-US" dirty="0">
                <a:latin typeface="+mn-ea"/>
              </a:rPr>
              <a:t>个三元组的真相向量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C427ADB8-C0FD-7E41-9BF6-ED680F9D80FB}"/>
              </a:ext>
            </a:extLst>
          </p:cNvPr>
          <p:cNvSpPr/>
          <p:nvPr/>
        </p:nvSpPr>
        <p:spPr>
          <a:xfrm>
            <a:off x="4204305" y="2509952"/>
            <a:ext cx="477860" cy="3231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C00F160F-6DB3-D442-9C66-3807D18786F8}"/>
              </a:ext>
            </a:extLst>
          </p:cNvPr>
          <p:cNvCxnSpPr>
            <a:cxnSpLocks/>
            <a:stCxn id="31" idx="0"/>
            <a:endCxn id="34" idx="2"/>
          </p:cNvCxnSpPr>
          <p:nvPr/>
        </p:nvCxnSpPr>
        <p:spPr>
          <a:xfrm flipV="1">
            <a:off x="3303067" y="2833067"/>
            <a:ext cx="1140168" cy="1424201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420B8C90-5A57-6749-A9F6-D58E48CCF5A6}"/>
              </a:ext>
            </a:extLst>
          </p:cNvPr>
          <p:cNvSpPr/>
          <p:nvPr/>
        </p:nvSpPr>
        <p:spPr>
          <a:xfrm>
            <a:off x="4827196" y="2503685"/>
            <a:ext cx="366679" cy="3231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42" name="直线箭头连接符 41">
            <a:extLst>
              <a:ext uri="{FF2B5EF4-FFF2-40B4-BE49-F238E27FC236}">
                <a16:creationId xmlns:a16="http://schemas.microsoft.com/office/drawing/2014/main" id="{5AF7D14F-3545-6A4D-9948-5995BDD1EAB5}"/>
              </a:ext>
            </a:extLst>
          </p:cNvPr>
          <p:cNvCxnSpPr>
            <a:cxnSpLocks/>
            <a:stCxn id="47" idx="0"/>
            <a:endCxn id="41" idx="2"/>
          </p:cNvCxnSpPr>
          <p:nvPr/>
        </p:nvCxnSpPr>
        <p:spPr>
          <a:xfrm flipV="1">
            <a:off x="5010536" y="2826800"/>
            <a:ext cx="0" cy="71491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2EFEB7A1-163D-B342-8CCD-F8EFA26CE143}"/>
              </a:ext>
            </a:extLst>
          </p:cNvPr>
          <p:cNvSpPr txBox="1"/>
          <p:nvPr/>
        </p:nvSpPr>
        <p:spPr>
          <a:xfrm>
            <a:off x="3577291" y="3541713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第</a:t>
            </a:r>
            <a:r>
              <a:rPr lang="en-US" altLang="zh-CN" dirty="0">
                <a:latin typeface="+mn-ea"/>
              </a:rPr>
              <a:t>n</a:t>
            </a:r>
            <a:r>
              <a:rPr lang="zh-CN" altLang="en-US" dirty="0">
                <a:latin typeface="+mn-ea"/>
              </a:rPr>
              <a:t>个条件对应的条件向量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CC6BAB38-8F3B-2840-A2E4-FA7C14496E24}"/>
              </a:ext>
            </a:extLst>
          </p:cNvPr>
          <p:cNvSpPr/>
          <p:nvPr/>
        </p:nvSpPr>
        <p:spPr>
          <a:xfrm>
            <a:off x="6600124" y="2557641"/>
            <a:ext cx="288032" cy="269159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50" name="直线箭头连接符 49">
            <a:extLst>
              <a:ext uri="{FF2B5EF4-FFF2-40B4-BE49-F238E27FC236}">
                <a16:creationId xmlns:a16="http://schemas.microsoft.com/office/drawing/2014/main" id="{0252A4FB-10AC-9B4E-B302-11C47D21CB10}"/>
              </a:ext>
            </a:extLst>
          </p:cNvPr>
          <p:cNvCxnSpPr>
            <a:cxnSpLocks/>
            <a:stCxn id="53" idx="0"/>
            <a:endCxn id="49" idx="2"/>
          </p:cNvCxnSpPr>
          <p:nvPr/>
        </p:nvCxnSpPr>
        <p:spPr>
          <a:xfrm flipH="1" flipV="1">
            <a:off x="6744140" y="2826800"/>
            <a:ext cx="670463" cy="452263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4EEA0B1-091E-8440-9F9B-54EE9610D29B}"/>
                  </a:ext>
                </a:extLst>
              </p:cNvPr>
              <p:cNvSpPr txBox="1"/>
              <p:nvPr/>
            </p:nvSpPr>
            <p:spPr>
              <a:xfrm>
                <a:off x="6710724" y="3279063"/>
                <a:ext cx="1407758" cy="370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预训练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向量</m:t>
                      </m:r>
                    </m:oMath>
                  </m:oMathPara>
                </a14:m>
                <a:endPara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44EEA0B1-091E-8440-9F9B-54EE9610D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24" y="3279063"/>
                <a:ext cx="1407758" cy="370935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 55">
            <a:extLst>
              <a:ext uri="{FF2B5EF4-FFF2-40B4-BE49-F238E27FC236}">
                <a16:creationId xmlns:a16="http://schemas.microsoft.com/office/drawing/2014/main" id="{B196C754-52D7-B34C-B193-4BF87E386DF1}"/>
              </a:ext>
            </a:extLst>
          </p:cNvPr>
          <p:cNvSpPr/>
          <p:nvPr/>
        </p:nvSpPr>
        <p:spPr>
          <a:xfrm>
            <a:off x="4111454" y="2437915"/>
            <a:ext cx="1209883" cy="48019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57" name="直线箭头连接符 56">
            <a:extLst>
              <a:ext uri="{FF2B5EF4-FFF2-40B4-BE49-F238E27FC236}">
                <a16:creationId xmlns:a16="http://schemas.microsoft.com/office/drawing/2014/main" id="{53389377-CC04-7D4B-BFE3-E35703D4BFAD}"/>
              </a:ext>
            </a:extLst>
          </p:cNvPr>
          <p:cNvCxnSpPr>
            <a:cxnSpLocks/>
            <a:stCxn id="56" idx="0"/>
            <a:endCxn id="60" idx="2"/>
          </p:cNvCxnSpPr>
          <p:nvPr/>
        </p:nvCxnSpPr>
        <p:spPr>
          <a:xfrm flipH="1" flipV="1">
            <a:off x="4716395" y="2135737"/>
            <a:ext cx="1" cy="30217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125CFB0-2986-A841-8831-CBCA0B13C0BE}"/>
                  </a:ext>
                </a:extLst>
              </p:cNvPr>
              <p:cNvSpPr txBox="1"/>
              <p:nvPr/>
            </p:nvSpPr>
            <p:spPr>
              <a:xfrm>
                <a:off x="4127933" y="1764994"/>
                <a:ext cx="1176924" cy="3707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第一部分</m:t>
                      </m:r>
                    </m:oMath>
                  </m:oMathPara>
                </a14:m>
                <a:endPara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2125CFB0-2986-A841-8831-CBCA0B13C0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933" y="1764994"/>
                <a:ext cx="1176924" cy="370743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EA91116-7CAD-8C41-9713-DD9E0BF14D92}"/>
                  </a:ext>
                </a:extLst>
              </p:cNvPr>
              <p:cNvSpPr txBox="1"/>
              <p:nvPr/>
            </p:nvSpPr>
            <p:spPr>
              <a:xfrm>
                <a:off x="5961667" y="1771038"/>
                <a:ext cx="1063224" cy="370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第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二</m:t>
                      </m:r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部分</m:t>
                      </m:r>
                    </m:oMath>
                  </m:oMathPara>
                </a14:m>
                <a:endPara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endParaRPr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EEA91116-7CAD-8C41-9713-DD9E0BF14D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1667" y="1771038"/>
                <a:ext cx="1063224" cy="370743"/>
              </a:xfrm>
              <a:prstGeom prst="rect">
                <a:avLst/>
              </a:prstGeom>
              <a:blipFill>
                <a:blip r:embed="rId9"/>
                <a:stretch>
                  <a:fillRect r="-4706" b="-32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矩形 32">
            <a:extLst>
              <a:ext uri="{FF2B5EF4-FFF2-40B4-BE49-F238E27FC236}">
                <a16:creationId xmlns:a16="http://schemas.microsoft.com/office/drawing/2014/main" id="{1CFA0F44-622F-7A40-A8F9-E5D7FC5DE770}"/>
              </a:ext>
            </a:extLst>
          </p:cNvPr>
          <p:cNvSpPr/>
          <p:nvPr/>
        </p:nvSpPr>
        <p:spPr>
          <a:xfrm>
            <a:off x="5948372" y="2438817"/>
            <a:ext cx="1092999" cy="480197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B2BD30B4-CD11-6943-AC41-F2D9A924B925}"/>
              </a:ext>
            </a:extLst>
          </p:cNvPr>
          <p:cNvCxnSpPr>
            <a:cxnSpLocks/>
            <a:stCxn id="33" idx="0"/>
            <a:endCxn id="32" idx="2"/>
          </p:cNvCxnSpPr>
          <p:nvPr/>
        </p:nvCxnSpPr>
        <p:spPr>
          <a:xfrm flipH="1" flipV="1">
            <a:off x="6493279" y="2141781"/>
            <a:ext cx="1593" cy="29703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  <p:bldP spid="26" grpId="0"/>
      <p:bldP spid="28" grpId="0" animBg="1"/>
      <p:bldP spid="31" grpId="0"/>
      <p:bldP spid="34" grpId="0" animBg="1"/>
      <p:bldP spid="41" grpId="0" animBg="1"/>
      <p:bldP spid="47" grpId="0"/>
      <p:bldP spid="49" grpId="0" animBg="1"/>
      <p:bldP spid="53" grpId="0"/>
      <p:bldP spid="56" grpId="0" animBg="1"/>
      <p:bldP spid="60" grpId="0"/>
      <p:bldP spid="32" grpId="0"/>
      <p:bldP spid="3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663574" y="64770"/>
            <a:ext cx="268428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第一部分</a:t>
            </a:r>
          </a:p>
        </p:txBody>
      </p:sp>
      <p:pic>
        <p:nvPicPr>
          <p:cNvPr id="6" name="Picture 2" descr="东南大学- 维基百科，自由的百科全书">
            <a:extLst>
              <a:ext uri="{FF2B5EF4-FFF2-40B4-BE49-F238E27FC236}">
                <a16:creationId xmlns:a16="http://schemas.microsoft.com/office/drawing/2014/main" id="{F6948FD4-DBB8-47D2-B63B-E000E6E2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319C03B-A077-804B-956C-FFC926B4BD27}"/>
                  </a:ext>
                </a:extLst>
              </p:cNvPr>
              <p:cNvSpPr/>
              <p:nvPr/>
            </p:nvSpPr>
            <p:spPr>
              <a:xfrm>
                <a:off x="3892519" y="1692142"/>
                <a:ext cx="13589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𝑢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319C03B-A077-804B-956C-FFC926B4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519" y="1692142"/>
                <a:ext cx="135896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D41156-8623-0349-BA50-7B2F36ABBCA4}"/>
                  </a:ext>
                </a:extLst>
              </p:cNvPr>
              <p:cNvSpPr txBox="1"/>
              <p:nvPr/>
            </p:nvSpPr>
            <p:spPr>
              <a:xfrm>
                <a:off x="2664642" y="2412222"/>
                <a:ext cx="3419526" cy="37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即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真相向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条件向</m:t>
                            </m:r>
                            <m:sSub>
                              <m:sSub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量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zh-CN" sz="1200" dirty="0">
                    <a:effectLst/>
                  </a:rPr>
                  <a:t> </a:t>
                </a:r>
                <a:endPara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AAD41156-8623-0349-BA50-7B2F36ABB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4642" y="2412222"/>
                <a:ext cx="3419526" cy="375552"/>
              </a:xfrm>
              <a:prstGeom prst="rect">
                <a:avLst/>
              </a:prstGeom>
              <a:blipFill>
                <a:blip r:embed="rId5"/>
                <a:stretch>
                  <a:fillRect l="-370" b="-129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A86F5FE1-E266-3E4F-BB6F-5F7FFCF552AD}"/>
              </a:ext>
            </a:extLst>
          </p:cNvPr>
          <p:cNvSpPr txBox="1"/>
          <p:nvPr/>
        </p:nvSpPr>
        <p:spPr>
          <a:xfrm>
            <a:off x="2517591" y="351637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+mn-ea"/>
              </a:rPr>
              <a:t>目的是使条件向量</a:t>
            </a:r>
            <a:r>
              <a:rPr lang="zh-CN" altLang="en-US" dirty="0">
                <a:latin typeface="+mn-ea"/>
              </a:rPr>
              <a:t>与</a:t>
            </a:r>
            <a:r>
              <a:rPr lang="en-US" altLang="zh-CN" dirty="0" err="1">
                <a:latin typeface="+mn-ea"/>
              </a:rPr>
              <a:t>真相向量更加相近</a:t>
            </a:r>
            <a:endParaRPr lang="zh-CN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6173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663574" y="64770"/>
            <a:ext cx="268428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第二部分</a:t>
            </a:r>
          </a:p>
        </p:txBody>
      </p:sp>
      <p:pic>
        <p:nvPicPr>
          <p:cNvPr id="6" name="Picture 2" descr="东南大学- 维基百科，自由的百科全书">
            <a:extLst>
              <a:ext uri="{FF2B5EF4-FFF2-40B4-BE49-F238E27FC236}">
                <a16:creationId xmlns:a16="http://schemas.microsoft.com/office/drawing/2014/main" id="{F6948FD4-DBB8-47D2-B63B-E000E6E2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319C03B-A077-804B-956C-FFC926B4BD27}"/>
                  </a:ext>
                </a:extLst>
              </p:cNvPr>
              <p:cNvSpPr/>
              <p:nvPr/>
            </p:nvSpPr>
            <p:spPr>
              <a:xfrm>
                <a:off x="3746545" y="1332910"/>
                <a:ext cx="1650901" cy="8066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∈</m:t>
                          </m:r>
                          <m:sSubSup>
                            <m:sSub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bSup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​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sub>
                                    <m:sup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</m:sup>
                                  </m:sSub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319C03B-A077-804B-956C-FFC926B4BD2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6545" y="1332910"/>
                <a:ext cx="1650901" cy="806696"/>
              </a:xfrm>
              <a:prstGeom prst="rect">
                <a:avLst/>
              </a:prstGeom>
              <a:blipFill>
                <a:blip r:embed="rId4"/>
                <a:stretch>
                  <a:fillRect l="-41221" t="-115625" b="-15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86F5FE1-E266-3E4F-BB6F-5F7FFCF552AD}"/>
                  </a:ext>
                </a:extLst>
              </p:cNvPr>
              <p:cNvSpPr txBox="1"/>
              <p:nvPr/>
            </p:nvSpPr>
            <p:spPr>
              <a:xfrm>
                <a:off x="3566262" y="2393708"/>
                <a:ext cx="5382307" cy="13232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dirty="0">
                    <a:latin typeface="+mn-ea"/>
                  </a:rPr>
                  <a:t>预训练向量：</a:t>
                </a:r>
                <a:endParaRPr lang="en-US" altLang="zh-CN" dirty="0">
                  <a:latin typeface="+mn-ea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lang="en-US" altLang="zh-CN" dirty="0">
                  <a:effectLst/>
                  <a:latin typeface="+mn-ea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zh-CN" altLang="en-US" i="1">
                          <a:latin typeface="Cambria Math" panose="02040503050406030204" pitchFamily="18" charset="0"/>
                        </a:rPr>
                        <m:t>为通过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CBOW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模型学习到的共现信息的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embedding</m:t>
                      </m:r>
                    </m:oMath>
                  </m:oMathPara>
                </a14:m>
                <a:endParaRPr lang="en-US" altLang="zh-CN" dirty="0">
                  <a:effectLst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effectLst/>
                  </a:rPr>
                  <a:t>为知识图谱表示学习得到的</a:t>
                </a:r>
                <a:r>
                  <a:rPr lang="en-US" altLang="zh-CN" dirty="0">
                    <a:effectLst/>
                  </a:rPr>
                  <a:t>embedding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86F5FE1-E266-3E4F-BB6F-5F7FFCF552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262" y="2393708"/>
                <a:ext cx="5382307" cy="1323247"/>
              </a:xfrm>
              <a:prstGeom prst="rect">
                <a:avLst/>
              </a:prstGeom>
              <a:blipFill>
                <a:blip r:embed="rId5"/>
                <a:stretch>
                  <a:fillRect t="-943" b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37C02074-F191-234E-9C09-E23CC737953F}"/>
              </a:ext>
            </a:extLst>
          </p:cNvPr>
          <p:cNvSpPr/>
          <p:nvPr/>
        </p:nvSpPr>
        <p:spPr>
          <a:xfrm>
            <a:off x="4860032" y="1563638"/>
            <a:ext cx="288032" cy="269159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D79B25D-7DD3-FD47-B447-39F388881D42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flipH="1" flipV="1">
            <a:off x="5004048" y="1832797"/>
            <a:ext cx="1253368" cy="56091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8E3BF51B-6AF5-3E45-924E-4AE1AB36D2C9}"/>
              </a:ext>
            </a:extLst>
          </p:cNvPr>
          <p:cNvSpPr/>
          <p:nvPr/>
        </p:nvSpPr>
        <p:spPr>
          <a:xfrm>
            <a:off x="3851920" y="1870447"/>
            <a:ext cx="432049" cy="269159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DAB58687-0A06-0141-BF32-74B4705DE322}"/>
              </a:ext>
            </a:extLst>
          </p:cNvPr>
          <p:cNvCxnSpPr>
            <a:cxnSpLocks/>
            <a:stCxn id="18" idx="0"/>
            <a:endCxn id="13" idx="2"/>
          </p:cNvCxnSpPr>
          <p:nvPr/>
        </p:nvCxnSpPr>
        <p:spPr>
          <a:xfrm flipV="1">
            <a:off x="2005718" y="2139606"/>
            <a:ext cx="2062227" cy="247478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9CB676A0-3402-0D4A-8153-BA4067121E26}"/>
              </a:ext>
            </a:extLst>
          </p:cNvPr>
          <p:cNvSpPr txBox="1"/>
          <p:nvPr/>
        </p:nvSpPr>
        <p:spPr>
          <a:xfrm>
            <a:off x="643806" y="2387084"/>
            <a:ext cx="27238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三元组</a:t>
            </a:r>
            <a:r>
              <a:rPr lang="en-US" altLang="zh-CN" dirty="0"/>
              <a:t>m</a:t>
            </a:r>
            <a:r>
              <a:rPr lang="zh-CN" altLang="en-US" dirty="0"/>
              <a:t>和条件</a:t>
            </a:r>
            <a:r>
              <a:rPr lang="en-US" altLang="zh-CN" dirty="0"/>
              <a:t>n</a:t>
            </a:r>
          </a:p>
          <a:p>
            <a:pPr algn="ctr"/>
            <a:r>
              <a:rPr lang="zh-CN" altLang="en-US" dirty="0"/>
              <a:t>出现的源中的所有三元组</a:t>
            </a:r>
            <a:endParaRPr lang="en-US" altLang="zh-CN" dirty="0">
              <a:effectLst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3219146-4DD0-3244-AC5C-56C16BFCBF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4263" y="987574"/>
            <a:ext cx="2962617" cy="3769797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2D1025AE-0BF1-3E48-8D09-839ADF213D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56457" y="987573"/>
            <a:ext cx="1996121" cy="376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35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663574" y="64770"/>
            <a:ext cx="549260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考虑不同可靠来源</a:t>
            </a:r>
          </a:p>
        </p:txBody>
      </p:sp>
      <p:pic>
        <p:nvPicPr>
          <p:cNvPr id="6" name="Picture 2" descr="东南大学- 维基百科，自由的百科全书">
            <a:extLst>
              <a:ext uri="{FF2B5EF4-FFF2-40B4-BE49-F238E27FC236}">
                <a16:creationId xmlns:a16="http://schemas.microsoft.com/office/drawing/2014/main" id="{F6948FD4-DBB8-47D2-B63B-E000E6E2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4D9B4B-D827-EA42-80B7-2B04A03BB4C5}"/>
                  </a:ext>
                </a:extLst>
              </p:cNvPr>
              <p:cNvSpPr/>
              <p:nvPr/>
            </p:nvSpPr>
            <p:spPr>
              <a:xfrm>
                <a:off x="1466471" y="2097486"/>
                <a:ext cx="6211059" cy="9485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zh-CN" altLang="en-US">
                                <a:latin typeface="Adobe Myungjo Std M" panose="02020600000000000000" pitchFamily="18" charset="-128"/>
                              </a:rPr>
                              <m:t>min</m:t>
                            </m:r>
                            <m:r>
                              <a:rPr lang="zh-CN" altLang="en-US" i="0">
                                <a:latin typeface="Cambria Math" panose="02040503050406030204" pitchFamily="18" charset="0"/>
                              </a:rPr>
                              <m:t> 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  <m:nary>
                              <m:naryPr>
                                <m:chr m:val="∑"/>
                                <m:limLoc m:val="undOvr"/>
                                <m:supHide m:val="on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d>
                                  <m:dPr>
                                    <m:endChr m:val="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)∈</m:t>
                                    </m:r>
                                    <m:sSub>
                                      <m:sSub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𝐹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sub>
                              <m:sup/>
                              <m:e>
                                <m:d>
                                  <m:d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  <m:sup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supHide m:val="on"/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Sup>
                                      <m:sSub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</m:sub>
                                  <m:sup/>
                                  <m:e>
                                    <m:sSup>
                                      <m:sSupPr>
                                        <m:ctrlPr>
                                          <a:rPr lang="zh-CN" alt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zh-CN" alt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Sup>
                                              <m:sSubSupPr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Sup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  <m:sup>
                                                <m:r>
                                                  <a:rPr lang="zh-CN" altLang="en-US" i="0">
                                                    <a:latin typeface="Cambria Math" panose="02040503050406030204" pitchFamily="18" charset="0"/>
                                                  </a:rPr>
                                                  <m:t>∗</m:t>
                                                </m:r>
                                              </m:sup>
                                            </m:sSubSup>
                                            <m:r>
                                              <a:rPr lang="zh-CN" altLang="en-US" i="0"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zh-CN" alt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zh-CN" altLang="en-US" i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e>
                                </m:nary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>
                  <a:latin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4D9B4B-D827-EA42-80B7-2B04A03BB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6471" y="2097486"/>
                <a:ext cx="6211059" cy="948529"/>
              </a:xfrm>
              <a:prstGeom prst="rect">
                <a:avLst/>
              </a:prstGeom>
              <a:blipFill>
                <a:blip r:embed="rId4"/>
                <a:stretch>
                  <a:fillRect l="-611" t="-85526" b="-1276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9E448A3F-52AD-9248-BC22-5B976AE2933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>
            <a:off x="3311860" y="1834945"/>
            <a:ext cx="0" cy="921591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E490ED9-0855-0B41-B326-EA3F4D4D078E}"/>
              </a:ext>
            </a:extLst>
          </p:cNvPr>
          <p:cNvSpPr txBox="1"/>
          <p:nvPr/>
        </p:nvSpPr>
        <p:spPr>
          <a:xfrm>
            <a:off x="1932315" y="1496391"/>
            <a:ext cx="2759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来自第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个源的三元组和条件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7A852E6-E112-7F4C-8A28-E733F1C6CCC6}"/>
              </a:ext>
            </a:extLst>
          </p:cNvPr>
          <p:cNvSpPr/>
          <p:nvPr/>
        </p:nvSpPr>
        <p:spPr>
          <a:xfrm>
            <a:off x="3661692" y="2384346"/>
            <a:ext cx="859508" cy="3231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F095D33-A856-9748-9611-11205C4D5EEB}"/>
              </a:ext>
            </a:extLst>
          </p:cNvPr>
          <p:cNvCxnSpPr>
            <a:cxnSpLocks/>
            <a:stCxn id="32" idx="0"/>
            <a:endCxn id="24" idx="2"/>
          </p:cNvCxnSpPr>
          <p:nvPr/>
        </p:nvCxnSpPr>
        <p:spPr>
          <a:xfrm flipV="1">
            <a:off x="4091446" y="2707461"/>
            <a:ext cx="0" cy="625414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76070EC-04F0-0E4C-9B26-9B555CDF1E53}"/>
              </a:ext>
            </a:extLst>
          </p:cNvPr>
          <p:cNvSpPr/>
          <p:nvPr/>
        </p:nvSpPr>
        <p:spPr>
          <a:xfrm>
            <a:off x="2915816" y="2756536"/>
            <a:ext cx="792088" cy="269159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68E6488-A469-B243-83BD-D54B0A6B255A}"/>
                  </a:ext>
                </a:extLst>
              </p:cNvPr>
              <p:cNvSpPr txBox="1"/>
              <p:nvPr/>
            </p:nvSpPr>
            <p:spPr>
              <a:xfrm>
                <a:off x="1319821" y="3332875"/>
                <a:ext cx="5543249" cy="81176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新增，其中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三元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组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条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)∈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可靠来源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0,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三元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组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条</m:t>
                              </m:r>
                              <m:sSub>
                                <m:sSubPr>
                                  <m:ctrlPr>
                                    <a:rPr lang="zh-CN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件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)∉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不可靠来源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68E6488-A469-B243-83BD-D54B0A6B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9821" y="3332875"/>
                <a:ext cx="5543249" cy="811761"/>
              </a:xfrm>
              <a:prstGeom prst="rect">
                <a:avLst/>
              </a:prstGeom>
              <a:blipFill>
                <a:blip r:embed="rId5"/>
                <a:stretch>
                  <a:fillRect l="-915" t="-192308" b="-28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06DE3CB8-7DA5-D646-8BA6-A8A978908572}"/>
              </a:ext>
            </a:extLst>
          </p:cNvPr>
          <p:cNvSpPr/>
          <p:nvPr/>
        </p:nvSpPr>
        <p:spPr>
          <a:xfrm>
            <a:off x="3111391" y="3421582"/>
            <a:ext cx="200469" cy="308882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37" name="直线箭头连接符 36">
            <a:extLst>
              <a:ext uri="{FF2B5EF4-FFF2-40B4-BE49-F238E27FC236}">
                <a16:creationId xmlns:a16="http://schemas.microsoft.com/office/drawing/2014/main" id="{088901B9-A144-564B-964D-BA397A454D1F}"/>
              </a:ext>
            </a:extLst>
          </p:cNvPr>
          <p:cNvCxnSpPr>
            <a:cxnSpLocks/>
            <a:stCxn id="39" idx="0"/>
            <a:endCxn id="36" idx="2"/>
          </p:cNvCxnSpPr>
          <p:nvPr/>
        </p:nvCxnSpPr>
        <p:spPr>
          <a:xfrm flipV="1">
            <a:off x="2625512" y="3730464"/>
            <a:ext cx="586114" cy="663759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CD683C88-A8C0-2346-BF73-EF49879037F4}"/>
              </a:ext>
            </a:extLst>
          </p:cNvPr>
          <p:cNvSpPr txBox="1"/>
          <p:nvPr/>
        </p:nvSpPr>
        <p:spPr>
          <a:xfrm>
            <a:off x="827584" y="4394223"/>
            <a:ext cx="3595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作者设置的超参数，用于调节半监督的程度</a:t>
            </a:r>
          </a:p>
        </p:txBody>
      </p:sp>
    </p:spTree>
    <p:extLst>
      <p:ext uri="{BB962C8B-B14F-4D97-AF65-F5344CB8AC3E}">
        <p14:creationId xmlns:p14="http://schemas.microsoft.com/office/powerpoint/2010/main" val="2795088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663574" y="64770"/>
            <a:ext cx="549260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考虑不同可靠来源</a:t>
            </a:r>
          </a:p>
        </p:txBody>
      </p:sp>
      <p:pic>
        <p:nvPicPr>
          <p:cNvPr id="6" name="Picture 2" descr="东南大学- 维基百科，自由的百科全书">
            <a:extLst>
              <a:ext uri="{FF2B5EF4-FFF2-40B4-BE49-F238E27FC236}">
                <a16:creationId xmlns:a16="http://schemas.microsoft.com/office/drawing/2014/main" id="{F6948FD4-DBB8-47D2-B63B-E000E6E2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4D9B4B-D827-EA42-80B7-2B04A03BB4C5}"/>
                  </a:ext>
                </a:extLst>
              </p:cNvPr>
              <p:cNvSpPr/>
              <p:nvPr/>
            </p:nvSpPr>
            <p:spPr>
              <a:xfrm>
                <a:off x="1475656" y="1779662"/>
                <a:ext cx="6347700" cy="9220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m:rPr>
                                <m:nor/>
                              </m:rPr>
                              <a:rPr lang="en-US" altLang="zh-CN">
                                <a:latin typeface="Adobe Myungjo Std M" panose="02020600000000000000" pitchFamily="18" charset="-128"/>
                                <a:ea typeface="Adobe Myungjo Std M" panose="02020600000000000000" pitchFamily="18" charset="-128"/>
                              </a:rPr>
                              <m:t>min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 </m:t>
                            </m:r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nary>
                            <m:nary>
                              <m:naryPr>
                                <m:chr m:val="∑"/>
                                <m:limLoc m:val="undOvr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)∈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1+</m:t>
                                    </m:r>
                                    <m:sSup>
                                      <m:s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𝜆</m:t>
                                        </m:r>
                                      </m:e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∗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</m:nary>
                            <m:d>
                              <m:dPr>
                                <m:begChr m:val="{"/>
                                <m:endChr m:val="}"/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𝑢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𝑛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nary>
                                  <m:naryPr>
                                    <m:chr m:val="∑"/>
                                    <m:limLoc m:val="undOvr"/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∈</m:t>
                                    </m:r>
                                    <m:sSubSup>
                                      <m:sSubSup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sub>
                                      <m: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p>
                                    </m:sSubSup>
                                  </m:sub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𝛼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  <m:sSup>
                                  <m:sSupPr>
                                    <m:ctrlPr>
                                      <a:rPr lang="zh-CN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zh-CN" altLang="zh-CN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Sup>
                                          <m:sSubSup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𝑣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𝑚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∗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zh-CN" altLang="zh-CN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i="1"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mr>
                      </m:m>
                    </m:oMath>
                  </m:oMathPara>
                </a14:m>
                <a:endParaRPr lang="zh-CN" altLang="en-US" dirty="0">
                  <a:latin typeface="Adobe Myungjo Std M" panose="02020600000000000000" pitchFamily="18" charset="-128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C94D9B4B-D827-EA42-80B7-2B04A03BB4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5656" y="1779662"/>
                <a:ext cx="6347700" cy="922047"/>
              </a:xfrm>
              <a:prstGeom prst="rect">
                <a:avLst/>
              </a:prstGeom>
              <a:blipFill>
                <a:blip r:embed="rId4"/>
                <a:stretch>
                  <a:fillRect l="-599" t="-87838" b="-1351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9E448A3F-52AD-9248-BC22-5B976AE2933F}"/>
              </a:ext>
            </a:extLst>
          </p:cNvPr>
          <p:cNvCxnSpPr>
            <a:cxnSpLocks/>
            <a:stCxn id="17" idx="2"/>
            <a:endCxn id="30" idx="0"/>
          </p:cNvCxnSpPr>
          <p:nvPr/>
        </p:nvCxnSpPr>
        <p:spPr>
          <a:xfrm>
            <a:off x="3303041" y="1524849"/>
            <a:ext cx="0" cy="90288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9E490ED9-0855-0B41-B326-EA3F4D4D078E}"/>
              </a:ext>
            </a:extLst>
          </p:cNvPr>
          <p:cNvSpPr txBox="1"/>
          <p:nvPr/>
        </p:nvSpPr>
        <p:spPr>
          <a:xfrm>
            <a:off x="1923496" y="1186295"/>
            <a:ext cx="27590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来自第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个源的三元组和条件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7A852E6-E112-7F4C-8A28-E733F1C6CCC6}"/>
              </a:ext>
            </a:extLst>
          </p:cNvPr>
          <p:cNvSpPr/>
          <p:nvPr/>
        </p:nvSpPr>
        <p:spPr>
          <a:xfrm>
            <a:off x="6300192" y="2081218"/>
            <a:ext cx="334237" cy="3231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5" name="直线箭头连接符 24">
            <a:extLst>
              <a:ext uri="{FF2B5EF4-FFF2-40B4-BE49-F238E27FC236}">
                <a16:creationId xmlns:a16="http://schemas.microsoft.com/office/drawing/2014/main" id="{6F095D33-A856-9748-9611-11205C4D5EEB}"/>
              </a:ext>
            </a:extLst>
          </p:cNvPr>
          <p:cNvCxnSpPr>
            <a:cxnSpLocks/>
            <a:stCxn id="32" idx="0"/>
            <a:endCxn id="24" idx="2"/>
          </p:cNvCxnSpPr>
          <p:nvPr/>
        </p:nvCxnSpPr>
        <p:spPr>
          <a:xfrm flipV="1">
            <a:off x="6467311" y="2404333"/>
            <a:ext cx="0" cy="621883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A76070EC-04F0-0E4C-9B26-9B555CDF1E53}"/>
              </a:ext>
            </a:extLst>
          </p:cNvPr>
          <p:cNvSpPr/>
          <p:nvPr/>
        </p:nvSpPr>
        <p:spPr>
          <a:xfrm>
            <a:off x="2906997" y="2427734"/>
            <a:ext cx="792088" cy="269159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68E6488-A469-B243-83BD-D54B0A6B255A}"/>
                  </a:ext>
                </a:extLst>
              </p:cNvPr>
              <p:cNvSpPr txBox="1"/>
              <p:nvPr/>
            </p:nvSpPr>
            <p:spPr>
              <a:xfrm>
                <a:off x="5439978" y="3026216"/>
                <a:ext cx="2054665" cy="653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𝑒𝑥𝑝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bSup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​</m:t>
                            </m:r>
                          </m:sup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</m:nary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𝑥𝑝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zh-CN" altLang="zh-CN" dirty="0">
                    <a:effectLst/>
                  </a:rPr>
                  <a:t> </a:t>
                </a:r>
                <a:endParaRPr kumimoji="1"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68E6488-A469-B243-83BD-D54B0A6B25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9978" y="3026216"/>
                <a:ext cx="2054665" cy="653897"/>
              </a:xfrm>
              <a:prstGeom prst="rect">
                <a:avLst/>
              </a:prstGeom>
              <a:blipFill>
                <a:blip r:embed="rId5"/>
                <a:stretch>
                  <a:fillRect r="-1840" b="-584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" descr="image-20200525223620825">
            <a:extLst>
              <a:ext uri="{FF2B5EF4-FFF2-40B4-BE49-F238E27FC236}">
                <a16:creationId xmlns:a16="http://schemas.microsoft.com/office/drawing/2014/main" id="{4D555E92-F8E4-E84E-A0C0-E7F2BA754EA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 bwMode="auto">
          <a:xfrm>
            <a:off x="255013" y="3904597"/>
            <a:ext cx="5703383" cy="922047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B2BF4F0-FDA3-0040-A2EE-C39D6DBB7E55}"/>
              </a:ext>
            </a:extLst>
          </p:cNvPr>
          <p:cNvSpPr txBox="1"/>
          <p:nvPr/>
        </p:nvSpPr>
        <p:spPr>
          <a:xfrm>
            <a:off x="1113819" y="3526225"/>
            <a:ext cx="16193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注意力机制效果</a:t>
            </a:r>
            <a:r>
              <a:rPr lang="zh-CN" altLang="en-US" sz="1400" dirty="0">
                <a:latin typeface="+mn-ea"/>
              </a:rPr>
              <a:t>▼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1011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663574" y="64770"/>
            <a:ext cx="549260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完整公式</a:t>
            </a:r>
          </a:p>
        </p:txBody>
      </p:sp>
      <p:pic>
        <p:nvPicPr>
          <p:cNvPr id="6" name="Picture 2" descr="东南大学- 维基百科，自由的百科全书">
            <a:extLst>
              <a:ext uri="{FF2B5EF4-FFF2-40B4-BE49-F238E27FC236}">
                <a16:creationId xmlns:a16="http://schemas.microsoft.com/office/drawing/2014/main" id="{F6948FD4-DBB8-47D2-B63B-E000E6E2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93F6FE-CE88-8C42-926D-682EA377F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95985"/>
            <a:ext cx="9144000" cy="2151529"/>
          </a:xfrm>
          <a:prstGeom prst="rect">
            <a:avLst/>
          </a:prstGeom>
        </p:spPr>
      </p:pic>
      <p:cxnSp>
        <p:nvCxnSpPr>
          <p:cNvPr id="14" name="直线箭头连接符 13">
            <a:extLst>
              <a:ext uri="{FF2B5EF4-FFF2-40B4-BE49-F238E27FC236}">
                <a16:creationId xmlns:a16="http://schemas.microsoft.com/office/drawing/2014/main" id="{FEC8A981-B983-1140-82EC-4B8B0218A998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>
            <a:off x="3887924" y="1481858"/>
            <a:ext cx="0" cy="316677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0D7C4AB6-A42A-194A-9172-415EA35C96FC}"/>
              </a:ext>
            </a:extLst>
          </p:cNvPr>
          <p:cNvSpPr/>
          <p:nvPr/>
        </p:nvSpPr>
        <p:spPr>
          <a:xfrm>
            <a:off x="3491880" y="1798535"/>
            <a:ext cx="792088" cy="269159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3FDB624-B7BD-6B48-A295-AD9A4BA06A9C}"/>
              </a:ext>
            </a:extLst>
          </p:cNvPr>
          <p:cNvSpPr txBox="1"/>
          <p:nvPr/>
        </p:nvSpPr>
        <p:spPr>
          <a:xfrm>
            <a:off x="2669481" y="1174081"/>
            <a:ext cx="24368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来自第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个源的三元组和条件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A4AFDC1F-C1BC-BE4D-9B5A-EDE149158EE0}"/>
              </a:ext>
            </a:extLst>
          </p:cNvPr>
          <p:cNvSpPr/>
          <p:nvPr/>
        </p:nvSpPr>
        <p:spPr>
          <a:xfrm>
            <a:off x="6660233" y="1711217"/>
            <a:ext cx="288032" cy="323115"/>
          </a:xfrm>
          <a:prstGeom prst="rect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cxnSp>
        <p:nvCxnSpPr>
          <p:cNvPr id="26" name="直线箭头连接符 25">
            <a:extLst>
              <a:ext uri="{FF2B5EF4-FFF2-40B4-BE49-F238E27FC236}">
                <a16:creationId xmlns:a16="http://schemas.microsoft.com/office/drawing/2014/main" id="{AD868BE4-8C6A-E54B-889B-71CC93240725}"/>
              </a:ext>
            </a:extLst>
          </p:cNvPr>
          <p:cNvCxnSpPr>
            <a:cxnSpLocks/>
            <a:stCxn id="27" idx="2"/>
            <a:endCxn id="23" idx="0"/>
          </p:cNvCxnSpPr>
          <p:nvPr/>
        </p:nvCxnSpPr>
        <p:spPr>
          <a:xfrm>
            <a:off x="6804249" y="1204201"/>
            <a:ext cx="0" cy="507016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36818509-7BF8-3447-AA1E-5EDA7ADBE61E}"/>
              </a:ext>
            </a:extLst>
          </p:cNvPr>
          <p:cNvSpPr txBox="1"/>
          <p:nvPr/>
        </p:nvSpPr>
        <p:spPr>
          <a:xfrm>
            <a:off x="5016740" y="865647"/>
            <a:ext cx="3575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用于调整三元组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embedding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的重要性</a:t>
            </a:r>
          </a:p>
        </p:txBody>
      </p:sp>
      <p:cxnSp>
        <p:nvCxnSpPr>
          <p:cNvPr id="35" name="直线箭头连接符 34">
            <a:extLst>
              <a:ext uri="{FF2B5EF4-FFF2-40B4-BE49-F238E27FC236}">
                <a16:creationId xmlns:a16="http://schemas.microsoft.com/office/drawing/2014/main" id="{BE72422E-208C-C145-A405-41D42C3F08E1}"/>
              </a:ext>
            </a:extLst>
          </p:cNvPr>
          <p:cNvCxnSpPr>
            <a:cxnSpLocks/>
            <a:stCxn id="39" idx="0"/>
            <a:endCxn id="36" idx="2"/>
          </p:cNvCxnSpPr>
          <p:nvPr/>
        </p:nvCxnSpPr>
        <p:spPr>
          <a:xfrm flipH="1" flipV="1">
            <a:off x="3682556" y="3435847"/>
            <a:ext cx="2" cy="356285"/>
          </a:xfrm>
          <a:prstGeom prst="straightConnector1">
            <a:avLst/>
          </a:prstGeom>
          <a:ln w="1905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EE96FA2-24A0-0642-9B08-96C4989FC167}"/>
              </a:ext>
            </a:extLst>
          </p:cNvPr>
          <p:cNvSpPr/>
          <p:nvPr/>
        </p:nvSpPr>
        <p:spPr>
          <a:xfrm>
            <a:off x="2865120" y="3068321"/>
            <a:ext cx="1634872" cy="367526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B9CBAF0-A7A8-EC48-AD92-B886AA365792}"/>
              </a:ext>
            </a:extLst>
          </p:cNvPr>
          <p:cNvSpPr txBox="1"/>
          <p:nvPr/>
        </p:nvSpPr>
        <p:spPr>
          <a:xfrm>
            <a:off x="1974398" y="3792132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来自第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个源的三元组和条件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同时它们也出现在可靠源提供的二者当中</a:t>
            </a:r>
          </a:p>
        </p:txBody>
      </p:sp>
    </p:spTree>
    <p:extLst>
      <p:ext uri="{BB962C8B-B14F-4D97-AF65-F5344CB8AC3E}">
        <p14:creationId xmlns:p14="http://schemas.microsoft.com/office/powerpoint/2010/main" val="216559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935A3A27-9C16-774E-B4BE-54B74AA426F6}"/>
              </a:ext>
            </a:extLst>
          </p:cNvPr>
          <p:cNvSpPr/>
          <p:nvPr/>
        </p:nvSpPr>
        <p:spPr>
          <a:xfrm>
            <a:off x="517932" y="20538"/>
            <a:ext cx="3261981" cy="5143501"/>
          </a:xfrm>
          <a:prstGeom prst="rect">
            <a:avLst/>
          </a:prstGeom>
          <a:solidFill>
            <a:srgbClr val="2C394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1288530-7F30-9147-B93B-C09F0D80FBF2}"/>
              </a:ext>
            </a:extLst>
          </p:cNvPr>
          <p:cNvGrpSpPr/>
          <p:nvPr/>
        </p:nvGrpSpPr>
        <p:grpSpPr>
          <a:xfrm>
            <a:off x="1356242" y="1851671"/>
            <a:ext cx="3838047" cy="1266431"/>
            <a:chOff x="2678168" y="1809376"/>
            <a:chExt cx="3838047" cy="126643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0337EE7-F7F1-C042-9534-6B0F9FE6B099}"/>
                </a:ext>
              </a:extLst>
            </p:cNvPr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0083B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6" name="TextBox 48">
              <a:extLst>
                <a:ext uri="{FF2B5EF4-FFF2-40B4-BE49-F238E27FC236}">
                  <a16:creationId xmlns:a16="http://schemas.microsoft.com/office/drawing/2014/main" id="{08F11C4D-1E34-7E48-A6AB-1890E795AAFF}"/>
                </a:ext>
              </a:extLst>
            </p:cNvPr>
            <p:cNvSpPr txBox="1"/>
            <p:nvPr/>
          </p:nvSpPr>
          <p:spPr>
            <a:xfrm>
              <a:off x="3085614" y="2086607"/>
              <a:ext cx="302433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计算</a:t>
              </a:r>
            </a:p>
          </p:txBody>
        </p:sp>
      </p:grpSp>
      <p:sp>
        <p:nvSpPr>
          <p:cNvPr id="17" name="TextBox 48">
            <a:extLst>
              <a:ext uri="{FF2B5EF4-FFF2-40B4-BE49-F238E27FC236}">
                <a16:creationId xmlns:a16="http://schemas.microsoft.com/office/drawing/2014/main" id="{08AB34D4-44B3-C345-B094-FB029D5BC768}"/>
              </a:ext>
            </a:extLst>
          </p:cNvPr>
          <p:cNvSpPr txBox="1"/>
          <p:nvPr/>
        </p:nvSpPr>
        <p:spPr>
          <a:xfrm>
            <a:off x="1356241" y="267495"/>
            <a:ext cx="14845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GB" altLang="zh-CN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9AF7C1A-5E74-E941-8252-229B481E17C1}"/>
                  </a:ext>
                </a:extLst>
              </p:cNvPr>
              <p:cNvSpPr/>
              <p:nvPr/>
            </p:nvSpPr>
            <p:spPr>
              <a:xfrm>
                <a:off x="4716017" y="3291830"/>
                <a:ext cx="4029115" cy="12899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44" indent="-285744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2C39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zh-CN" altLang="en-US" b="0" i="0" smtClean="0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solidFill>
                    <a:srgbClr val="2C39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44" indent="-285744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2C39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初始化</a:t>
                </a:r>
                <a:endParaRPr lang="en-US" altLang="zh-CN" dirty="0">
                  <a:solidFill>
                    <a:srgbClr val="2C394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44" indent="-285744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2C394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后期处理</a:t>
                </a: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C9AF7C1A-5E74-E941-8252-229B481E1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6017" y="3291830"/>
                <a:ext cx="4029115" cy="1289905"/>
              </a:xfrm>
              <a:prstGeom prst="rect">
                <a:avLst/>
              </a:prstGeom>
              <a:blipFill>
                <a:blip r:embed="rId4"/>
                <a:stretch>
                  <a:fillRect l="-627" b="-5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6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6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663574" y="64770"/>
                <a:ext cx="6500713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2C394C"/>
                    </a:solidFill>
                    <a:cs typeface="+mn-ea"/>
                  </a:defRPr>
                </a:lvl1pPr>
              </a:lstStyle>
              <a:p>
                <a:r>
                  <a:rPr lang="en-US" altLang="zh-CN" dirty="0" err="1"/>
                  <a:t>真相向量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err="1"/>
                  <a:t>计算</a:t>
                </a:r>
                <a:r>
                  <a:rPr lang="zh-CN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4" y="64770"/>
                <a:ext cx="6500713" cy="523220"/>
              </a:xfrm>
              <a:prstGeom prst="rect">
                <a:avLst/>
              </a:prstGeom>
              <a:blipFill>
                <a:blip r:embed="rId3"/>
                <a:stretch>
                  <a:fillRect l="-1754" t="-952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东南大学- 维基百科，自由的百科全书">
            <a:extLst>
              <a:ext uri="{FF2B5EF4-FFF2-40B4-BE49-F238E27FC236}">
                <a16:creationId xmlns:a16="http://schemas.microsoft.com/office/drawing/2014/main" id="{EEF015C9-1733-47C2-BF23-2E3CC8AF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6E73866-23DF-7744-A25B-C417465D09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1319462"/>
            <a:ext cx="7810500" cy="128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F5D61C3-70F8-8A4C-A2E8-EF93A02F7D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1300" y="3152693"/>
            <a:ext cx="6121400" cy="1524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40B9D6-3062-6240-A0D8-FE6FD4F0AF37}"/>
                  </a:ext>
                </a:extLst>
              </p:cNvPr>
              <p:cNvSpPr txBox="1"/>
              <p:nvPr/>
            </p:nvSpPr>
            <p:spPr>
              <a:xfrm>
                <a:off x="395536" y="980334"/>
                <a:ext cx="4103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err="1">
                    <a:latin typeface="+mn-ea"/>
                  </a:rPr>
                  <a:t>固定，当做常量，得到</a:t>
                </a:r>
                <a:r>
                  <a:rPr lang="zh-CN" altLang="en-US" dirty="0">
                    <a:latin typeface="+mn-ea"/>
                  </a:rPr>
                  <a:t>：</a:t>
                </a:r>
                <a:r>
                  <a:rPr lang="zh-CN" altLang="zh-CN" sz="1200" dirty="0">
                    <a:effectLst/>
                    <a:latin typeface="+mn-ea"/>
                  </a:rPr>
                  <a:t> </a:t>
                </a:r>
                <a:endPara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40B9D6-3062-6240-A0D8-FE6FD4F0A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80334"/>
                <a:ext cx="4103688" cy="369332"/>
              </a:xfrm>
              <a:prstGeom prst="rect">
                <a:avLst/>
              </a:prstGeom>
              <a:blipFill>
                <a:blip r:embed="rId7"/>
                <a:stretch>
                  <a:fillRect l="-1235" t="-66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9ED5B55-FB9F-EE46-943A-18CB634462D6}"/>
              </a:ext>
            </a:extLst>
          </p:cNvPr>
          <p:cNvSpPr txBox="1"/>
          <p:nvPr/>
        </p:nvSpPr>
        <p:spPr>
          <a:xfrm>
            <a:off x="395536" y="2692761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求导并赋值为0后可推导出：</a:t>
            </a:r>
            <a:r>
              <a:rPr lang="zh-CN" altLang="zh-CN" sz="1200" dirty="0">
                <a:latin typeface="+mn-ea"/>
              </a:rPr>
              <a:t> 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68205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1461675" y="419930"/>
            <a:ext cx="7668344" cy="4303639"/>
          </a:xfrm>
          <a:prstGeom prst="rect">
            <a:avLst/>
          </a:prstGeom>
          <a:solidFill>
            <a:srgbClr val="2C394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264" name="组合 263"/>
          <p:cNvGrpSpPr/>
          <p:nvPr/>
        </p:nvGrpSpPr>
        <p:grpSpPr>
          <a:xfrm>
            <a:off x="3368814" y="3559427"/>
            <a:ext cx="3412998" cy="554847"/>
            <a:chOff x="779510" y="2733770"/>
            <a:chExt cx="3412997" cy="554846"/>
          </a:xfrm>
        </p:grpSpPr>
        <p:sp>
          <p:nvSpPr>
            <p:cNvPr id="10" name="Diamond 286"/>
            <p:cNvSpPr/>
            <p:nvPr/>
          </p:nvSpPr>
          <p:spPr>
            <a:xfrm>
              <a:off x="779510" y="2733770"/>
              <a:ext cx="558685" cy="554846"/>
            </a:xfrm>
            <a:prstGeom prst="diamond">
              <a:avLst/>
            </a:prstGeom>
            <a:solidFill>
              <a:srgbClr val="0083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04</a:t>
              </a:r>
            </a:p>
          </p:txBody>
        </p:sp>
        <p:sp>
          <p:nvSpPr>
            <p:cNvPr id="24" name="TextBox 300"/>
            <p:cNvSpPr txBox="1"/>
            <p:nvPr/>
          </p:nvSpPr>
          <p:spPr>
            <a:xfrm>
              <a:off x="1220576" y="2858797"/>
              <a:ext cx="2971931" cy="304790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效果</a:t>
              </a: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3387232" y="1846554"/>
            <a:ext cx="3394580" cy="531927"/>
            <a:chOff x="797927" y="2097757"/>
            <a:chExt cx="3394580" cy="531927"/>
          </a:xfrm>
        </p:grpSpPr>
        <p:sp>
          <p:nvSpPr>
            <p:cNvPr id="12" name="Diamond 288"/>
            <p:cNvSpPr/>
            <p:nvPr/>
          </p:nvSpPr>
          <p:spPr>
            <a:xfrm>
              <a:off x="797927" y="2097757"/>
              <a:ext cx="540268" cy="531927"/>
            </a:xfrm>
            <a:prstGeom prst="diamond">
              <a:avLst/>
            </a:prstGeom>
            <a:solidFill>
              <a:srgbClr val="0083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lnSpcReduction="1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22" name="TextBox 298"/>
            <p:cNvSpPr txBox="1"/>
            <p:nvPr/>
          </p:nvSpPr>
          <p:spPr>
            <a:xfrm>
              <a:off x="1220576" y="2216653"/>
              <a:ext cx="2971931" cy="304791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目标函数</a:t>
              </a:r>
            </a:p>
          </p:txBody>
        </p:sp>
      </p:grpSp>
      <p:grpSp>
        <p:nvGrpSpPr>
          <p:cNvPr id="261" name="组合 260"/>
          <p:cNvGrpSpPr/>
          <p:nvPr/>
        </p:nvGrpSpPr>
        <p:grpSpPr>
          <a:xfrm>
            <a:off x="3387234" y="974202"/>
            <a:ext cx="3394578" cy="545067"/>
            <a:chOff x="797929" y="766754"/>
            <a:chExt cx="3394578" cy="545066"/>
          </a:xfrm>
        </p:grpSpPr>
        <p:sp>
          <p:nvSpPr>
            <p:cNvPr id="16" name="Diamond 292"/>
            <p:cNvSpPr/>
            <p:nvPr/>
          </p:nvSpPr>
          <p:spPr>
            <a:xfrm>
              <a:off x="797929" y="766754"/>
              <a:ext cx="540268" cy="545066"/>
            </a:xfrm>
            <a:prstGeom prst="diamond">
              <a:avLst/>
            </a:prstGeom>
            <a:solidFill>
              <a:srgbClr val="0083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 lnSpcReduction="10000"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18" name="TextBox 294"/>
            <p:cNvSpPr txBox="1"/>
            <p:nvPr/>
          </p:nvSpPr>
          <p:spPr>
            <a:xfrm>
              <a:off x="1220576" y="885104"/>
              <a:ext cx="2971931" cy="304790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背景及动机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0" y="2019613"/>
            <a:ext cx="2987824" cy="1104275"/>
            <a:chOff x="0" y="2019612"/>
            <a:chExt cx="2987824" cy="1104275"/>
          </a:xfrm>
        </p:grpSpPr>
        <p:sp>
          <p:nvSpPr>
            <p:cNvPr id="2" name="矩形 1"/>
            <p:cNvSpPr/>
            <p:nvPr/>
          </p:nvSpPr>
          <p:spPr>
            <a:xfrm>
              <a:off x="0" y="2019612"/>
              <a:ext cx="2987824" cy="1104275"/>
            </a:xfrm>
            <a:prstGeom prst="rect">
              <a:avLst/>
            </a:prstGeom>
            <a:solidFill>
              <a:srgbClr val="0083B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6" name="Group 21"/>
            <p:cNvGrpSpPr/>
            <p:nvPr/>
          </p:nvGrpSpPr>
          <p:grpSpPr>
            <a:xfrm>
              <a:off x="971600" y="2229722"/>
              <a:ext cx="1057275" cy="754085"/>
              <a:chOff x="5069886" y="293530"/>
              <a:chExt cx="2052228" cy="1463723"/>
            </a:xfrm>
            <a:noFill/>
          </p:grpSpPr>
          <p:sp>
            <p:nvSpPr>
              <p:cNvPr id="28" name="TextBox 22"/>
              <p:cNvSpPr txBox="1"/>
              <p:nvPr/>
            </p:nvSpPr>
            <p:spPr>
              <a:xfrm>
                <a:off x="5069886" y="293530"/>
                <a:ext cx="2052228" cy="1120147"/>
              </a:xfrm>
              <a:prstGeom prst="rect">
                <a:avLst/>
              </a:prstGeom>
              <a:grpFill/>
            </p:spPr>
            <p:txBody>
              <a:bodyPr wrap="square">
                <a:normAutofit fontScale="77500" lnSpcReduction="20000"/>
              </a:bodyPr>
              <a:lstStyle/>
              <a:p>
                <a:pPr algn="ctr"/>
                <a:r>
                  <a:rPr lang="zh-CN" altLang="en-US" sz="44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目录</a:t>
                </a:r>
              </a:p>
            </p:txBody>
          </p:sp>
          <p:sp>
            <p:nvSpPr>
              <p:cNvPr id="29" name="TextBox 23"/>
              <p:cNvSpPr txBox="1"/>
              <p:nvPr/>
            </p:nvSpPr>
            <p:spPr>
              <a:xfrm>
                <a:off x="5069886" y="1309193"/>
                <a:ext cx="2052228" cy="448060"/>
              </a:xfrm>
              <a:prstGeom prst="rect">
                <a:avLst/>
              </a:prstGeom>
              <a:grpFill/>
            </p:spPr>
            <p:txBody>
              <a:bodyPr wrap="square">
                <a:normAutofit fontScale="77500" lnSpcReduction="20000"/>
              </a:bodyPr>
              <a:lstStyle/>
              <a:p>
                <a:pPr algn="ctr"/>
                <a:r>
                  <a:rPr lang="en-US" altLang="zh-CN" sz="1400" b="1">
                    <a:solidFill>
                      <a:schemeClr val="bg1"/>
                    </a:solidFill>
                    <a:cs typeface="+mn-ea"/>
                    <a:sym typeface="+mn-lt"/>
                  </a:rPr>
                  <a:t>CONTENT</a:t>
                </a: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DE5215A-21F6-42CB-AC06-CDA9480F10A5}"/>
              </a:ext>
            </a:extLst>
          </p:cNvPr>
          <p:cNvGrpSpPr/>
          <p:nvPr/>
        </p:nvGrpSpPr>
        <p:grpSpPr>
          <a:xfrm>
            <a:off x="3368814" y="2692394"/>
            <a:ext cx="3439151" cy="554847"/>
            <a:chOff x="779510" y="2733770"/>
            <a:chExt cx="3439150" cy="554846"/>
          </a:xfrm>
        </p:grpSpPr>
        <p:sp>
          <p:nvSpPr>
            <p:cNvPr id="27" name="Diamond 286">
              <a:extLst>
                <a:ext uri="{FF2B5EF4-FFF2-40B4-BE49-F238E27FC236}">
                  <a16:creationId xmlns:a16="http://schemas.microsoft.com/office/drawing/2014/main" id="{DD5C21F1-35E9-419C-944D-5483A363D20D}"/>
                </a:ext>
              </a:extLst>
            </p:cNvPr>
            <p:cNvSpPr/>
            <p:nvPr/>
          </p:nvSpPr>
          <p:spPr>
            <a:xfrm>
              <a:off x="779510" y="2733770"/>
              <a:ext cx="558685" cy="554846"/>
            </a:xfrm>
            <a:prstGeom prst="diamond">
              <a:avLst/>
            </a:prstGeom>
            <a:solidFill>
              <a:srgbClr val="0083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  <p:sp>
          <p:nvSpPr>
            <p:cNvPr id="31" name="TextBox 300">
              <a:extLst>
                <a:ext uri="{FF2B5EF4-FFF2-40B4-BE49-F238E27FC236}">
                  <a16:creationId xmlns:a16="http://schemas.microsoft.com/office/drawing/2014/main" id="{275E7565-864D-4BA7-8C8D-58A7C9FDAED3}"/>
                </a:ext>
              </a:extLst>
            </p:cNvPr>
            <p:cNvSpPr txBox="1"/>
            <p:nvPr/>
          </p:nvSpPr>
          <p:spPr>
            <a:xfrm>
              <a:off x="1246729" y="2879723"/>
              <a:ext cx="2971931" cy="304790"/>
            </a:xfrm>
            <a:prstGeom prst="rect">
              <a:avLst/>
            </a:prstGeom>
            <a:noFill/>
          </p:spPr>
          <p:txBody>
            <a:bodyPr wrap="none" lIns="360000" tIns="0" rIns="0" bIns="0" anchor="b" anchorCtr="0">
              <a:no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计算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663574" y="64770"/>
                <a:ext cx="6500713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2C394C"/>
                    </a:solidFill>
                    <a:cs typeface="+mn-ea"/>
                  </a:defRPr>
                </a:lvl1pPr>
              </a:lstStyle>
              <a:p>
                <a:r>
                  <a:rPr lang="en-US" altLang="zh-CN" dirty="0" err="1"/>
                  <a:t>条件向量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err="1"/>
                  <a:t>计算</a:t>
                </a:r>
                <a:r>
                  <a:rPr lang="zh-CN" altLang="zh-CN" dirty="0">
                    <a:effectLst/>
                  </a:rPr>
                  <a:t> </a:t>
                </a:r>
                <a:r>
                  <a:rPr lang="zh-CN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4" y="64770"/>
                <a:ext cx="6500713" cy="523220"/>
              </a:xfrm>
              <a:prstGeom prst="rect">
                <a:avLst/>
              </a:prstGeom>
              <a:blipFill>
                <a:blip r:embed="rId3"/>
                <a:stretch>
                  <a:fillRect l="-1754" t="-952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东南大学- 维基百科，自由的百科全书">
            <a:extLst>
              <a:ext uri="{FF2B5EF4-FFF2-40B4-BE49-F238E27FC236}">
                <a16:creationId xmlns:a16="http://schemas.microsoft.com/office/drawing/2014/main" id="{EEF015C9-1733-47C2-BF23-2E3CC8AF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40B9D6-3062-6240-A0D8-FE6FD4F0AF37}"/>
                  </a:ext>
                </a:extLst>
              </p:cNvPr>
              <p:cNvSpPr txBox="1"/>
              <p:nvPr/>
            </p:nvSpPr>
            <p:spPr>
              <a:xfrm>
                <a:off x="395536" y="980334"/>
                <a:ext cx="419275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err="1">
                    <a:latin typeface="+mn-ea"/>
                  </a:rPr>
                  <a:t>固定，当做常量，得到</a:t>
                </a:r>
                <a:r>
                  <a:rPr lang="zh-CN" altLang="en-US" dirty="0">
                    <a:latin typeface="+mn-ea"/>
                  </a:rPr>
                  <a:t>：</a:t>
                </a:r>
                <a:r>
                  <a:rPr lang="zh-CN" altLang="zh-CN" sz="1200" dirty="0">
                    <a:effectLst/>
                    <a:latin typeface="+mn-ea"/>
                  </a:rPr>
                  <a:t> </a:t>
                </a:r>
                <a:endPara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40B9D6-3062-6240-A0D8-FE6FD4F0A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80334"/>
                <a:ext cx="4192751" cy="369332"/>
              </a:xfrm>
              <a:prstGeom prst="rect">
                <a:avLst/>
              </a:prstGeom>
              <a:blipFill>
                <a:blip r:embed="rId5"/>
                <a:stretch>
                  <a:fillRect l="-1208" t="-66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9ED5B55-FB9F-EE46-943A-18CB634462D6}"/>
              </a:ext>
            </a:extLst>
          </p:cNvPr>
          <p:cNvSpPr txBox="1"/>
          <p:nvPr/>
        </p:nvSpPr>
        <p:spPr>
          <a:xfrm>
            <a:off x="395536" y="2692761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求导并赋值为0后可推导出：</a:t>
            </a:r>
            <a:r>
              <a:rPr lang="zh-CN" altLang="zh-CN" sz="1200" dirty="0">
                <a:latin typeface="+mn-ea"/>
              </a:rPr>
              <a:t> 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E5525C-E5C8-D442-B790-5F8B5E8B64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87500" y="1397685"/>
            <a:ext cx="5969000" cy="1066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34F7E9-16DD-3042-ADF5-177094C140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2650" y="3074432"/>
            <a:ext cx="48387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53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/>
              <p:cNvSpPr txBox="1"/>
              <p:nvPr/>
            </p:nvSpPr>
            <p:spPr>
              <a:xfrm>
                <a:off x="663574" y="64770"/>
                <a:ext cx="6500713" cy="52322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>
                <a:defPPr>
                  <a:defRPr lang="zh-CN"/>
                </a:defPPr>
                <a:lvl1pPr>
                  <a:defRPr sz="2800" b="1">
                    <a:solidFill>
                      <a:srgbClr val="2C394C"/>
                    </a:solidFill>
                    <a:cs typeface="+mn-ea"/>
                  </a:defRPr>
                </a:lvl1pPr>
              </a:lstStyle>
              <a:p>
                <a:r>
                  <a:rPr lang="en-US" altLang="zh-CN" dirty="0" err="1"/>
                  <a:t>源置信度值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err="1"/>
                  <a:t>计算</a:t>
                </a:r>
                <a:r>
                  <a:rPr lang="zh-CN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3574" y="64770"/>
                <a:ext cx="6500713" cy="523220"/>
              </a:xfrm>
              <a:prstGeom prst="rect">
                <a:avLst/>
              </a:prstGeom>
              <a:blipFill>
                <a:blip r:embed="rId3"/>
                <a:stretch>
                  <a:fillRect l="-1754" t="-9524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Picture 2" descr="东南大学- 维基百科，自由的百科全书">
            <a:extLst>
              <a:ext uri="{FF2B5EF4-FFF2-40B4-BE49-F238E27FC236}">
                <a16:creationId xmlns:a16="http://schemas.microsoft.com/office/drawing/2014/main" id="{EEF015C9-1733-47C2-BF23-2E3CC8AF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40B9D6-3062-6240-A0D8-FE6FD4F0AF37}"/>
                  </a:ext>
                </a:extLst>
              </p:cNvPr>
              <p:cNvSpPr txBox="1"/>
              <p:nvPr/>
            </p:nvSpPr>
            <p:spPr>
              <a:xfrm>
                <a:off x="395536" y="980334"/>
                <a:ext cx="410368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err="1">
                    <a:latin typeface="+mn-ea"/>
                  </a:rPr>
                  <a:t>固定，当做常量，得到</a:t>
                </a:r>
                <a:r>
                  <a:rPr lang="zh-CN" altLang="en-US" dirty="0">
                    <a:latin typeface="+mn-ea"/>
                  </a:rPr>
                  <a:t>：</a:t>
                </a:r>
                <a:r>
                  <a:rPr lang="zh-CN" altLang="zh-CN" sz="1200" dirty="0">
                    <a:effectLst/>
                    <a:latin typeface="+mn-ea"/>
                  </a:rPr>
                  <a:t> </a:t>
                </a:r>
                <a:endPara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40B9D6-3062-6240-A0D8-FE6FD4F0A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80334"/>
                <a:ext cx="4103688" cy="369332"/>
              </a:xfrm>
              <a:prstGeom prst="rect">
                <a:avLst/>
              </a:prstGeom>
              <a:blipFill>
                <a:blip r:embed="rId5"/>
                <a:stretch>
                  <a:fillRect l="-1235" t="-66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B9ED5B55-FB9F-EE46-943A-18CB634462D6}"/>
              </a:ext>
            </a:extLst>
          </p:cNvPr>
          <p:cNvSpPr txBox="1"/>
          <p:nvPr/>
        </p:nvSpPr>
        <p:spPr>
          <a:xfrm>
            <a:off x="395536" y="3314791"/>
            <a:ext cx="312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+mn-ea"/>
              </a:rPr>
              <a:t>求导并赋值为0后可推导出：</a:t>
            </a:r>
            <a:r>
              <a:rPr lang="zh-CN" altLang="zh-CN" sz="1200" dirty="0">
                <a:latin typeface="+mn-ea"/>
              </a:rPr>
              <a:t> 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D685D0-E50A-9A4A-B7EE-B38DA7C135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186" y="1349666"/>
            <a:ext cx="7334076" cy="17804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4B09F91-B561-824E-9D19-DCCEFAF01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800" y="3737716"/>
            <a:ext cx="26924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98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663574" y="64770"/>
            <a:ext cx="65007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2C394C"/>
                </a:solidFill>
                <a:cs typeface="+mn-ea"/>
              </a:defRPr>
            </a:lvl1pPr>
          </a:lstStyle>
          <a:p>
            <a:r>
              <a:rPr lang="zh-CN" altLang="en-US" dirty="0"/>
              <a:t>初始化</a:t>
            </a:r>
          </a:p>
        </p:txBody>
      </p:sp>
      <p:pic>
        <p:nvPicPr>
          <p:cNvPr id="38" name="Picture 2" descr="东南大学- 维基百科，自由的百科全书">
            <a:extLst>
              <a:ext uri="{FF2B5EF4-FFF2-40B4-BE49-F238E27FC236}">
                <a16:creationId xmlns:a16="http://schemas.microsoft.com/office/drawing/2014/main" id="{EEF015C9-1733-47C2-BF23-2E3CC8AF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40B9D6-3062-6240-A0D8-FE6FD4F0AF37}"/>
                  </a:ext>
                </a:extLst>
              </p:cNvPr>
              <p:cNvSpPr txBox="1"/>
              <p:nvPr/>
            </p:nvSpPr>
            <p:spPr>
              <a:xfrm>
                <a:off x="395536" y="980334"/>
                <a:ext cx="27799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源置信度值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+mn-ea"/>
                  </a:rPr>
                  <a:t>初始化</a:t>
                </a:r>
                <a:r>
                  <a:rPr lang="zh-CN" altLang="en-US" dirty="0">
                    <a:effectLst/>
                    <a:latin typeface="+mn-ea"/>
                  </a:rPr>
                  <a:t>：</a:t>
                </a:r>
                <a:endParaRPr kumimoji="1"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D40B9D6-3062-6240-A0D8-FE6FD4F0AF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980334"/>
                <a:ext cx="2779992" cy="369332"/>
              </a:xfrm>
              <a:prstGeom prst="rect">
                <a:avLst/>
              </a:prstGeom>
              <a:blipFill>
                <a:blip r:embed="rId4"/>
                <a:stretch>
                  <a:fillRect l="-1818" t="-66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ED5B55-FB9F-EE46-943A-18CB634462D6}"/>
                  </a:ext>
                </a:extLst>
              </p:cNvPr>
              <p:cNvSpPr txBox="1"/>
              <p:nvPr/>
            </p:nvSpPr>
            <p:spPr>
              <a:xfrm>
                <a:off x="395536" y="2643758"/>
                <a:ext cx="254479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err="1">
                    <a:latin typeface="+mn-ea"/>
                  </a:rPr>
                  <a:t>真相向量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sSubSup>
                      <m:sSub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>
                    <a:latin typeface="+mn-ea"/>
                  </a:rPr>
                  <a:t>初始化</a:t>
                </a:r>
                <a:r>
                  <a:rPr lang="zh-CN" altLang="en-US" dirty="0">
                    <a:effectLst/>
                    <a:latin typeface="+mn-ea"/>
                  </a:rPr>
                  <a:t>：</a:t>
                </a:r>
                <a:endParaRPr lang="zh-CN" altLang="zh-CN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9ED5B55-FB9F-EE46-943A-18CB634462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2643758"/>
                <a:ext cx="2544799" cy="369332"/>
              </a:xfrm>
              <a:prstGeom prst="rect">
                <a:avLst/>
              </a:prstGeom>
              <a:blipFill>
                <a:blip r:embed="rId5"/>
                <a:stretch>
                  <a:fillRect l="-1980" t="-6667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6A71F8D-9131-454F-BCA5-99D29B89B7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49450" y="3114385"/>
            <a:ext cx="5245100" cy="13589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6B3A030-D7A9-544A-BC61-BDD53062DC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2151" y="1349666"/>
            <a:ext cx="3219698" cy="107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7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663574" y="64770"/>
            <a:ext cx="65007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2C394C"/>
                </a:solidFill>
                <a:cs typeface="+mn-ea"/>
              </a:defRPr>
            </a:lvl1pPr>
          </a:lstStyle>
          <a:p>
            <a:r>
              <a:rPr lang="zh-CN" altLang="en-US" dirty="0"/>
              <a:t>后期处理</a:t>
            </a:r>
          </a:p>
        </p:txBody>
      </p:sp>
      <p:pic>
        <p:nvPicPr>
          <p:cNvPr id="38" name="Picture 2" descr="东南大学- 维基百科，自由的百科全书">
            <a:extLst>
              <a:ext uri="{FF2B5EF4-FFF2-40B4-BE49-F238E27FC236}">
                <a16:creationId xmlns:a16="http://schemas.microsoft.com/office/drawing/2014/main" id="{EEF015C9-1733-47C2-BF23-2E3CC8AF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F9E58EE-9B44-3147-BCD6-0C242F18A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3850" y="2377431"/>
            <a:ext cx="3416300" cy="10033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DB2474D-BD8F-5147-83C1-E530C2B50643}"/>
              </a:ext>
            </a:extLst>
          </p:cNvPr>
          <p:cNvSpPr txBox="1"/>
          <p:nvPr/>
        </p:nvSpPr>
        <p:spPr>
          <a:xfrm>
            <a:off x="668694" y="1393438"/>
            <a:ext cx="4241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+mn-ea"/>
              </a:rPr>
              <a:t>第n个条件之于第m个三元组的置信度</a:t>
            </a:r>
            <a:r>
              <a:rPr lang="zh-CN" altLang="en-US" dirty="0">
                <a:latin typeface="+mn-ea"/>
              </a:rPr>
              <a:t>：</a:t>
            </a:r>
            <a:r>
              <a:rPr lang="zh-CN" altLang="zh-CN" sz="1200" dirty="0">
                <a:latin typeface="+mn-ea"/>
              </a:rPr>
              <a:t> 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165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3206923C-8D60-7C4F-BDA9-A2214670A333}"/>
              </a:ext>
            </a:extLst>
          </p:cNvPr>
          <p:cNvSpPr/>
          <p:nvPr/>
        </p:nvSpPr>
        <p:spPr>
          <a:xfrm>
            <a:off x="517932" y="20538"/>
            <a:ext cx="3261981" cy="5143501"/>
          </a:xfrm>
          <a:prstGeom prst="rect">
            <a:avLst/>
          </a:prstGeom>
          <a:solidFill>
            <a:srgbClr val="2C394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38CFADA-5314-8547-9DE4-2F1435E69C10}"/>
              </a:ext>
            </a:extLst>
          </p:cNvPr>
          <p:cNvGrpSpPr/>
          <p:nvPr/>
        </p:nvGrpSpPr>
        <p:grpSpPr>
          <a:xfrm>
            <a:off x="1356242" y="1851671"/>
            <a:ext cx="3838047" cy="1266431"/>
            <a:chOff x="2678168" y="1809376"/>
            <a:chExt cx="3838047" cy="1266430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A954B70-AA51-484C-BB5D-696282CC226A}"/>
                </a:ext>
              </a:extLst>
            </p:cNvPr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0083B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TextBox 48">
              <a:extLst>
                <a:ext uri="{FF2B5EF4-FFF2-40B4-BE49-F238E27FC236}">
                  <a16:creationId xmlns:a16="http://schemas.microsoft.com/office/drawing/2014/main" id="{167221BC-6E4D-6C48-ACB1-D6BAA3A9349F}"/>
                </a:ext>
              </a:extLst>
            </p:cNvPr>
            <p:cNvSpPr txBox="1"/>
            <p:nvPr/>
          </p:nvSpPr>
          <p:spPr>
            <a:xfrm>
              <a:off x="3085614" y="2086607"/>
              <a:ext cx="302433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效果</a:t>
              </a:r>
            </a:p>
          </p:txBody>
        </p:sp>
      </p:grpSp>
      <p:sp>
        <p:nvSpPr>
          <p:cNvPr id="14" name="TextBox 48">
            <a:extLst>
              <a:ext uri="{FF2B5EF4-FFF2-40B4-BE49-F238E27FC236}">
                <a16:creationId xmlns:a16="http://schemas.microsoft.com/office/drawing/2014/main" id="{29E63143-5976-B142-A017-B6327932DFDB}"/>
              </a:ext>
            </a:extLst>
          </p:cNvPr>
          <p:cNvSpPr txBox="1"/>
          <p:nvPr/>
        </p:nvSpPr>
        <p:spPr>
          <a:xfrm>
            <a:off x="1356241" y="267495"/>
            <a:ext cx="14845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GB" altLang="zh-CN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8A53F410-0FAA-BA4C-A30F-979EA0FF211A}"/>
              </a:ext>
            </a:extLst>
          </p:cNvPr>
          <p:cNvSpPr/>
          <p:nvPr/>
        </p:nvSpPr>
        <p:spPr>
          <a:xfrm>
            <a:off x="4716017" y="3291830"/>
            <a:ext cx="402911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人造数据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真实数据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6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东南大学- 维基百科，自由的百科全书">
            <a:extLst>
              <a:ext uri="{FF2B5EF4-FFF2-40B4-BE49-F238E27FC236}">
                <a16:creationId xmlns:a16="http://schemas.microsoft.com/office/drawing/2014/main" id="{1BF287B9-E778-4E59-AE10-615B77950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AA07F15-C75F-1547-A981-EF20DEE127CF}"/>
              </a:ext>
            </a:extLst>
          </p:cNvPr>
          <p:cNvSpPr txBox="1"/>
          <p:nvPr/>
        </p:nvSpPr>
        <p:spPr>
          <a:xfrm>
            <a:off x="663574" y="64770"/>
            <a:ext cx="65007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2C394C"/>
                </a:solidFill>
                <a:cs typeface="+mn-ea"/>
              </a:defRPr>
            </a:lvl1pPr>
          </a:lstStyle>
          <a:p>
            <a:r>
              <a:rPr lang="zh-CN" altLang="en-US" dirty="0"/>
              <a:t>人造数据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8D6C695-9047-A045-918B-09D7A1E19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" y="1347614"/>
            <a:ext cx="9144000" cy="29878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东南大学- 维基百科，自由的百科全书">
            <a:extLst>
              <a:ext uri="{FF2B5EF4-FFF2-40B4-BE49-F238E27FC236}">
                <a16:creationId xmlns:a16="http://schemas.microsoft.com/office/drawing/2014/main" id="{1BF287B9-E778-4E59-AE10-615B77950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AA07F15-C75F-1547-A981-EF20DEE127CF}"/>
              </a:ext>
            </a:extLst>
          </p:cNvPr>
          <p:cNvSpPr txBox="1"/>
          <p:nvPr/>
        </p:nvSpPr>
        <p:spPr>
          <a:xfrm>
            <a:off x="663574" y="64770"/>
            <a:ext cx="65007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2C394C"/>
                </a:solidFill>
                <a:cs typeface="+mn-ea"/>
              </a:defRPr>
            </a:lvl1pPr>
          </a:lstStyle>
          <a:p>
            <a:r>
              <a:rPr lang="zh-CN" altLang="en-US" dirty="0"/>
              <a:t>人造数据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62A843-0286-F945-9A8F-264FE4E51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3800" y="1131590"/>
            <a:ext cx="4216400" cy="3238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583EEAC-5F8E-4844-B1D7-E8FD902A7AAA}"/>
              </a:ext>
            </a:extLst>
          </p:cNvPr>
          <p:cNvSpPr txBox="1"/>
          <p:nvPr/>
        </p:nvSpPr>
        <p:spPr>
          <a:xfrm>
            <a:off x="3966706" y="4463025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源的置信度</a:t>
            </a:r>
          </a:p>
        </p:txBody>
      </p:sp>
    </p:spTree>
    <p:extLst>
      <p:ext uri="{BB962C8B-B14F-4D97-AF65-F5344CB8AC3E}">
        <p14:creationId xmlns:p14="http://schemas.microsoft.com/office/powerpoint/2010/main" val="2508635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东南大学- 维基百科，自由的百科全书">
            <a:extLst>
              <a:ext uri="{FF2B5EF4-FFF2-40B4-BE49-F238E27FC236}">
                <a16:creationId xmlns:a16="http://schemas.microsoft.com/office/drawing/2014/main" id="{1BF287B9-E778-4E59-AE10-615B77950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AA07F15-C75F-1547-A981-EF20DEE127CF}"/>
              </a:ext>
            </a:extLst>
          </p:cNvPr>
          <p:cNvSpPr txBox="1"/>
          <p:nvPr/>
        </p:nvSpPr>
        <p:spPr>
          <a:xfrm>
            <a:off x="663574" y="64770"/>
            <a:ext cx="65007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2C394C"/>
                </a:solidFill>
                <a:cs typeface="+mn-ea"/>
              </a:defRPr>
            </a:lvl1pPr>
          </a:lstStyle>
          <a:p>
            <a:r>
              <a:rPr lang="zh-CN" altLang="en-US" dirty="0"/>
              <a:t>真实数据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A6819C6-5023-B14C-A654-792094EC65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5853" y="695532"/>
            <a:ext cx="6072293" cy="4396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609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东南大学- 维基百科，自由的百科全书">
            <a:extLst>
              <a:ext uri="{FF2B5EF4-FFF2-40B4-BE49-F238E27FC236}">
                <a16:creationId xmlns:a16="http://schemas.microsoft.com/office/drawing/2014/main" id="{1BF287B9-E778-4E59-AE10-615B77950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AAA07F15-C75F-1547-A981-EF20DEE127CF}"/>
              </a:ext>
            </a:extLst>
          </p:cNvPr>
          <p:cNvSpPr txBox="1"/>
          <p:nvPr/>
        </p:nvSpPr>
        <p:spPr>
          <a:xfrm>
            <a:off x="663574" y="64770"/>
            <a:ext cx="650071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>
              <a:defRPr sz="2800" b="1">
                <a:solidFill>
                  <a:srgbClr val="2C394C"/>
                </a:solidFill>
                <a:cs typeface="+mn-ea"/>
              </a:defRPr>
            </a:lvl1pPr>
          </a:lstStyle>
          <a:p>
            <a:r>
              <a:rPr lang="zh-CN" altLang="en-US" dirty="0"/>
              <a:t>真实数据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B4B560-5DF8-2645-8FC2-1D43C705EB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59582"/>
            <a:ext cx="9144000" cy="3720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59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1403648" y="1455626"/>
            <a:ext cx="6336704" cy="2232248"/>
          </a:xfrm>
          <a:prstGeom prst="rect">
            <a:avLst/>
          </a:prstGeom>
          <a:solidFill>
            <a:srgbClr val="2C394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275856" y="2187029"/>
            <a:ext cx="259228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4400" b="1" spc="300" dirty="0">
                <a:solidFill>
                  <a:schemeClr val="bg1"/>
                </a:solidFill>
                <a:cs typeface="+mn-ea"/>
                <a:sym typeface="+mn-lt"/>
              </a:rPr>
              <a:t>谢谢大家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165" y="569595"/>
            <a:ext cx="1336040" cy="1336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517932" y="20538"/>
            <a:ext cx="3261981" cy="5143501"/>
          </a:xfrm>
          <a:prstGeom prst="rect">
            <a:avLst/>
          </a:prstGeom>
          <a:solidFill>
            <a:srgbClr val="2C394C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394C"/>
              </a:solidFill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56242" y="1851671"/>
            <a:ext cx="3838047" cy="1266431"/>
            <a:chOff x="2678168" y="1809376"/>
            <a:chExt cx="3838047" cy="1266430"/>
          </a:xfrm>
        </p:grpSpPr>
        <p:sp>
          <p:nvSpPr>
            <p:cNvPr id="12" name="矩形 11"/>
            <p:cNvSpPr/>
            <p:nvPr/>
          </p:nvSpPr>
          <p:spPr>
            <a:xfrm>
              <a:off x="2678168" y="1809376"/>
              <a:ext cx="3838047" cy="1266430"/>
            </a:xfrm>
            <a:prstGeom prst="rect">
              <a:avLst/>
            </a:prstGeom>
            <a:solidFill>
              <a:srgbClr val="0083B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7" name="TextBox 48"/>
            <p:cNvSpPr txBox="1"/>
            <p:nvPr/>
          </p:nvSpPr>
          <p:spPr>
            <a:xfrm>
              <a:off x="3085614" y="2086607"/>
              <a:ext cx="3024336" cy="6771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4400" b="1" dirty="0">
                  <a:solidFill>
                    <a:schemeClr val="bg1"/>
                  </a:solidFill>
                  <a:cs typeface="+mn-ea"/>
                  <a:sym typeface="+mn-lt"/>
                </a:rPr>
                <a:t>背景及动机</a:t>
              </a:r>
            </a:p>
          </p:txBody>
        </p:sp>
      </p:grpSp>
      <p:sp>
        <p:nvSpPr>
          <p:cNvPr id="64" name="TextBox 48"/>
          <p:cNvSpPr txBox="1"/>
          <p:nvPr/>
        </p:nvSpPr>
        <p:spPr>
          <a:xfrm>
            <a:off x="1356241" y="267495"/>
            <a:ext cx="1484587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en-GB" altLang="zh-CN" sz="9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716017" y="3291831"/>
            <a:ext cx="4029115" cy="8744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研究背景</a:t>
            </a:r>
            <a:endParaRPr lang="en-US" altLang="zh-CN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  <a:p>
            <a:pPr marL="285744" indent="-285744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2C394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动机</a:t>
            </a:r>
            <a:endParaRPr lang="en-US" dirty="0">
              <a:solidFill>
                <a:srgbClr val="2C394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6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6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6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663575" y="64770"/>
            <a:ext cx="2540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知识图谱</a:t>
            </a:r>
            <a:endParaRPr lang="en-US" altLang="zh-CN" sz="2800" b="1" dirty="0">
              <a:solidFill>
                <a:srgbClr val="2C394C"/>
              </a:solidFill>
              <a:cs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398EA10-A8F4-421D-8780-B7D665CE1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618852"/>
            <a:ext cx="4580348" cy="2904093"/>
          </a:xfrm>
          <a:prstGeom prst="rect">
            <a:avLst/>
          </a:prstGeom>
        </p:spPr>
      </p:pic>
      <p:pic>
        <p:nvPicPr>
          <p:cNvPr id="8194" name="Picture 2" descr="东南大学- 维基百科，自由的百科全书">
            <a:extLst>
              <a:ext uri="{FF2B5EF4-FFF2-40B4-BE49-F238E27FC236}">
                <a16:creationId xmlns:a16="http://schemas.microsoft.com/office/drawing/2014/main" id="{A7B238BE-4AC7-4ADD-9D55-43F173C4A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E296FCA-4E4F-3146-A676-78FAC4F9DFB1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557961"/>
            <a:ext cx="9144000" cy="158553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A32F78F-29BD-E14C-BACF-7DFA1CACC2FF}"/>
              </a:ext>
            </a:extLst>
          </p:cNvPr>
          <p:cNvSpPr txBox="1"/>
          <p:nvPr/>
        </p:nvSpPr>
        <p:spPr>
          <a:xfrm>
            <a:off x="644600" y="3071949"/>
            <a:ext cx="257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论文中提到的图谱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例子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600" dirty="0">
                <a:latin typeface="+mn-ea"/>
              </a:rPr>
              <a:t>▼</a:t>
            </a:r>
            <a:endParaRPr kumimoji="1"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/>
        </p:nvSpPr>
        <p:spPr>
          <a:xfrm>
            <a:off x="663574" y="64770"/>
            <a:ext cx="347637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800" b="1" dirty="0">
                <a:solidFill>
                  <a:srgbClr val="2C394C"/>
                </a:solidFill>
                <a:cs typeface="+mn-ea"/>
              </a:rPr>
              <a:t>Graph Embeddings</a:t>
            </a:r>
            <a:endParaRPr lang="zh-CN" altLang="en-US" sz="2800" b="1" dirty="0">
              <a:solidFill>
                <a:srgbClr val="2C394C"/>
              </a:solidFill>
              <a:cs typeface="+mn-ea"/>
            </a:endParaRP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5C9ED211-AC14-4ACE-83C9-036EA9E1D8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5394651"/>
              </p:ext>
            </p:extLst>
          </p:nvPr>
        </p:nvGraphicFramePr>
        <p:xfrm>
          <a:off x="251520" y="1141698"/>
          <a:ext cx="3024336" cy="2860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2" name="Visio" r:id="rId4" imgW="6553299" imgH="6197571" progId="Visio.Drawing.15">
                  <p:embed/>
                </p:oleObj>
              </mc:Choice>
              <mc:Fallback>
                <p:oleObj name="Visio" r:id="rId4" imgW="6553299" imgH="6197571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1520" y="1141698"/>
                        <a:ext cx="3024336" cy="28601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E443DF7-53FD-4D03-B308-49595D29B26B}"/>
              </a:ext>
            </a:extLst>
          </p:cNvPr>
          <p:cNvSpPr txBox="1"/>
          <p:nvPr/>
        </p:nvSpPr>
        <p:spPr>
          <a:xfrm>
            <a:off x="611560" y="4247732"/>
            <a:ext cx="23042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multi-relation graph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8666BE9-ED41-4A9B-8F84-BE8AD87F92BE}"/>
              </a:ext>
            </a:extLst>
          </p:cNvPr>
          <p:cNvSpPr txBox="1"/>
          <p:nvPr/>
        </p:nvSpPr>
        <p:spPr>
          <a:xfrm>
            <a:off x="3491881" y="1059582"/>
            <a:ext cx="5184576" cy="1393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Embedding: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通过学习获得的一个映射，从实体映射到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编码相似性的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数字向量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 embeddings:   word -&gt; vector</a:t>
            </a:r>
          </a:p>
          <a:p>
            <a:pPr marL="742950" lvl="1" indent="-285750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embeddings:  node -&gt; vector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93C58BDF-284B-4516-A0E9-25B191A8FFAD}"/>
              </a:ext>
            </a:extLst>
          </p:cNvPr>
          <p:cNvSpPr txBox="1"/>
          <p:nvPr/>
        </p:nvSpPr>
        <p:spPr>
          <a:xfrm>
            <a:off x="3491155" y="3147814"/>
            <a:ext cx="5040559" cy="728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Graph Embedding: 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通过捕捉图的拓扑结构，将图数据映射为低维稠密向量的过程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7" name="Picture 2" descr="东南大学- 维基百科，自由的百科全书">
            <a:extLst>
              <a:ext uri="{FF2B5EF4-FFF2-40B4-BE49-F238E27FC236}">
                <a16:creationId xmlns:a16="http://schemas.microsoft.com/office/drawing/2014/main" id="{E661EC4E-2C9A-4148-A38B-A62D91388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/>
        </p:nvSpPr>
        <p:spPr>
          <a:xfrm>
            <a:off x="663574" y="64770"/>
            <a:ext cx="48445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医疗诊断数据</a:t>
            </a:r>
          </a:p>
        </p:txBody>
      </p:sp>
      <p:pic>
        <p:nvPicPr>
          <p:cNvPr id="8" name="Picture 2" descr="东南大学- 维基百科，自由的百科全书">
            <a:extLst>
              <a:ext uri="{FF2B5EF4-FFF2-40B4-BE49-F238E27FC236}">
                <a16:creationId xmlns:a16="http://schemas.microsoft.com/office/drawing/2014/main" id="{C6908000-B797-46D0-92ED-CFF9DFB37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9958966-1815-2847-940B-3423FF114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1635646"/>
            <a:ext cx="4445000" cy="3200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500B333-5770-7741-A5F0-943F6D1789A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69731" y="818043"/>
            <a:ext cx="4774219" cy="15727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5748F14-8483-D644-B383-EBD7B149799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8244" y="2456909"/>
            <a:ext cx="4035706" cy="18919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A0317F8-ECB7-3A45-9C1A-D3ABF0367890}"/>
              </a:ext>
            </a:extLst>
          </p:cNvPr>
          <p:cNvSpPr txBox="1"/>
          <p:nvPr/>
        </p:nvSpPr>
        <p:spPr>
          <a:xfrm>
            <a:off x="1899310" y="129709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电子病历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E078EEC-5228-9C41-9EDF-41EA5457E6EC}"/>
              </a:ext>
            </a:extLst>
          </p:cNvPr>
          <p:cNvSpPr txBox="1"/>
          <p:nvPr/>
        </p:nvSpPr>
        <p:spPr>
          <a:xfrm>
            <a:off x="6018211" y="434883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医疗问答网站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78D673E-E6BE-1644-8FB5-79C762B5DF16}"/>
              </a:ext>
            </a:extLst>
          </p:cNvPr>
          <p:cNvSpPr/>
          <p:nvPr/>
        </p:nvSpPr>
        <p:spPr>
          <a:xfrm>
            <a:off x="173296" y="1635646"/>
            <a:ext cx="4445000" cy="320040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C7E5C1F-15BD-C24E-9D84-489477E18A0E}"/>
              </a:ext>
            </a:extLst>
          </p:cNvPr>
          <p:cNvSpPr txBox="1"/>
          <p:nvPr/>
        </p:nvSpPr>
        <p:spPr>
          <a:xfrm>
            <a:off x="866941" y="2657450"/>
            <a:ext cx="3070139" cy="1301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由专业的医师团队</a:t>
            </a:r>
            <a:endParaRPr kumimoji="1" lang="en-US" altLang="zh-CN" sz="1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经过详细的检查</a:t>
            </a:r>
            <a:endParaRPr kumimoji="1" lang="en-US" altLang="zh-CN" sz="1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得出</a:t>
            </a:r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相对可靠</a:t>
            </a:r>
            <a:r>
              <a:rPr kumimoji="1"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的诊断结果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7271F8B-F391-8144-B0E9-A91E8F49A1FE}"/>
              </a:ext>
            </a:extLst>
          </p:cNvPr>
          <p:cNvSpPr/>
          <p:nvPr/>
        </p:nvSpPr>
        <p:spPr>
          <a:xfrm>
            <a:off x="3969731" y="818043"/>
            <a:ext cx="4774219" cy="3558230"/>
          </a:xfrm>
          <a:prstGeom prst="rect">
            <a:avLst/>
          </a:prstGeom>
          <a:solidFill>
            <a:srgbClr val="FFFFFF">
              <a:alpha val="89804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A85649E-E2AA-6643-AD06-89B3FCAAE7C1}"/>
              </a:ext>
            </a:extLst>
          </p:cNvPr>
          <p:cNvSpPr txBox="1"/>
          <p:nvPr/>
        </p:nvSpPr>
        <p:spPr>
          <a:xfrm>
            <a:off x="4941626" y="1303116"/>
            <a:ext cx="3278622" cy="2409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由个别医生</a:t>
            </a:r>
            <a:endParaRPr kumimoji="1" lang="en-US" altLang="zh-CN" sz="1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经过简单的问询</a:t>
            </a:r>
            <a:endParaRPr kumimoji="1" lang="en-US" altLang="zh-CN" sz="1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病人只提供简易且残缺的症状信息</a:t>
            </a:r>
            <a:endParaRPr kumimoji="1" lang="en-US" altLang="zh-CN" sz="1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缺少专业设备的检测结果</a:t>
            </a:r>
            <a:endParaRPr kumimoji="1" lang="en-US" altLang="zh-CN" sz="1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医生做出的诊断大多是推断性诊断</a:t>
            </a:r>
            <a:endParaRPr kumimoji="1" lang="en-US" altLang="zh-CN" sz="1600" b="1" dirty="0">
              <a:solidFill>
                <a:schemeClr val="tx2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得出</a:t>
            </a:r>
            <a:r>
              <a:rPr kumimoji="1"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相对不可靠</a:t>
            </a:r>
            <a:r>
              <a:rPr kumimoji="1" lang="zh-CN" altLang="en-US" sz="16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的诊断结果</a:t>
            </a:r>
          </a:p>
        </p:txBody>
      </p:sp>
    </p:spTree>
    <p:extLst>
      <p:ext uri="{BB962C8B-B14F-4D97-AF65-F5344CB8AC3E}">
        <p14:creationId xmlns:p14="http://schemas.microsoft.com/office/powerpoint/2010/main" val="608720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0" grpId="0"/>
      <p:bldP spid="14" grpId="0" animBg="1"/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/>
        </p:nvSpPr>
        <p:spPr>
          <a:xfrm>
            <a:off x="663574" y="64770"/>
            <a:ext cx="48445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医学知识图谱三元组的条件</a:t>
            </a:r>
          </a:p>
        </p:txBody>
      </p:sp>
      <p:pic>
        <p:nvPicPr>
          <p:cNvPr id="26" name="Picture 2" descr="东南大学- 维基百科，自由的百科全书">
            <a:extLst>
              <a:ext uri="{FF2B5EF4-FFF2-40B4-BE49-F238E27FC236}">
                <a16:creationId xmlns:a16="http://schemas.microsoft.com/office/drawing/2014/main" id="{E0450445-0165-4BFB-BB8A-5A88570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C77DBDE-F6D5-6B41-BC85-4B28E25F6CF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874" y="915566"/>
            <a:ext cx="7422251" cy="3096344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AD639859-F665-FC47-8D0F-53663707FDE5}"/>
              </a:ext>
            </a:extLst>
          </p:cNvPr>
          <p:cNvCxnSpPr>
            <a:cxnSpLocks/>
          </p:cNvCxnSpPr>
          <p:nvPr/>
        </p:nvCxnSpPr>
        <p:spPr>
          <a:xfrm>
            <a:off x="3059832" y="2715766"/>
            <a:ext cx="496855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518294E5-7442-4F46-A45F-FB195EFDEE74}"/>
              </a:ext>
            </a:extLst>
          </p:cNvPr>
          <p:cNvCxnSpPr>
            <a:cxnSpLocks/>
          </p:cNvCxnSpPr>
          <p:nvPr/>
        </p:nvCxnSpPr>
        <p:spPr>
          <a:xfrm>
            <a:off x="2555776" y="3003798"/>
            <a:ext cx="4320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716DBDBB-74A6-E444-AB92-792C3ED7027F}"/>
              </a:ext>
            </a:extLst>
          </p:cNvPr>
          <p:cNvCxnSpPr>
            <a:cxnSpLocks/>
          </p:cNvCxnSpPr>
          <p:nvPr/>
        </p:nvCxnSpPr>
        <p:spPr>
          <a:xfrm>
            <a:off x="6588224" y="3291830"/>
            <a:ext cx="1440160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6C7B25A7-7B63-0B43-B54E-FEA7B260C3BC}"/>
              </a:ext>
            </a:extLst>
          </p:cNvPr>
          <p:cNvCxnSpPr>
            <a:cxnSpLocks/>
          </p:cNvCxnSpPr>
          <p:nvPr/>
        </p:nvCxnSpPr>
        <p:spPr>
          <a:xfrm>
            <a:off x="2555776" y="3579862"/>
            <a:ext cx="864096" cy="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08D75ECF-FDDA-1A44-BC5D-857FAB319223}"/>
              </a:ext>
            </a:extLst>
          </p:cNvPr>
          <p:cNvSpPr txBox="1"/>
          <p:nvPr/>
        </p:nvSpPr>
        <p:spPr>
          <a:xfrm>
            <a:off x="784776" y="4227934"/>
            <a:ext cx="7574446" cy="521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三元组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：如，</a:t>
            </a:r>
            <a:r>
              <a:rPr lang="en-US" altLang="zh-CN" sz="1200" dirty="0">
                <a:latin typeface="+mn-ea"/>
              </a:rPr>
              <a:t>(chest pain, symptom-disease, bronchiolitis)</a:t>
            </a:r>
            <a:r>
              <a:rPr lang="zh-CN" altLang="en-US" sz="1200" dirty="0">
                <a:latin typeface="+mn-ea"/>
              </a:rPr>
              <a:t>，</a:t>
            </a:r>
            <a:r>
              <a:rPr lang="en-US" altLang="zh-CN" sz="1200" dirty="0">
                <a:latin typeface="+mn-ea"/>
              </a:rPr>
              <a:t>(chest pain, symptom-disease, bronchitis) </a:t>
            </a:r>
          </a:p>
          <a:p>
            <a:pPr>
              <a:lnSpc>
                <a:spcPct val="150000"/>
              </a:lnSpc>
            </a:pPr>
            <a:r>
              <a:rPr kumimoji="1"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条件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：如，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gender(male)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，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age(66)</a:t>
            </a:r>
          </a:p>
        </p:txBody>
      </p:sp>
    </p:spTree>
    <p:extLst>
      <p:ext uri="{BB962C8B-B14F-4D97-AF65-F5344CB8AC3E}">
        <p14:creationId xmlns:p14="http://schemas.microsoft.com/office/powerpoint/2010/main" val="69689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C1959439-3097-D64A-994A-7E5AD1E045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312" y="780360"/>
            <a:ext cx="1008112" cy="1436172"/>
          </a:xfrm>
          <a:prstGeom prst="rect">
            <a:avLst/>
          </a:prstGeom>
        </p:spPr>
      </p:pic>
      <p:sp>
        <p:nvSpPr>
          <p:cNvPr id="60" name="文本框 59"/>
          <p:cNvSpPr txBox="1"/>
          <p:nvPr/>
        </p:nvSpPr>
        <p:spPr>
          <a:xfrm>
            <a:off x="663574" y="64770"/>
            <a:ext cx="48445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共现关系</a:t>
            </a:r>
          </a:p>
        </p:txBody>
      </p:sp>
      <p:pic>
        <p:nvPicPr>
          <p:cNvPr id="26" name="Picture 2" descr="东南大学- 维基百科，自由的百科全书">
            <a:extLst>
              <a:ext uri="{FF2B5EF4-FFF2-40B4-BE49-F238E27FC236}">
                <a16:creationId xmlns:a16="http://schemas.microsoft.com/office/drawing/2014/main" id="{E0450445-0165-4BFB-BB8A-5A88570F8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1E6EEC-1F78-7141-B000-16D940A4F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78" y="768930"/>
            <a:ext cx="2406810" cy="342877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99FB872-4D30-F44A-89AD-87D04CD73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253" y="768930"/>
            <a:ext cx="1417115" cy="20188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FD81DB8-D6EB-ED40-ACE8-87BCD097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274" y="780360"/>
            <a:ext cx="1821479" cy="259490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9BCDC1-AB7C-D94A-A565-6C663CA7D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514" y="768930"/>
            <a:ext cx="2406810" cy="342877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8268672-B27D-984B-A7A6-CCD13FCFCCAE}"/>
              </a:ext>
            </a:extLst>
          </p:cNvPr>
          <p:cNvSpPr/>
          <p:nvPr/>
        </p:nvSpPr>
        <p:spPr>
          <a:xfrm>
            <a:off x="1024068" y="2130987"/>
            <a:ext cx="551984" cy="2799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1562EFA-6F97-F841-B23B-354E3613E1A8}"/>
              </a:ext>
            </a:extLst>
          </p:cNvPr>
          <p:cNvSpPr/>
          <p:nvPr/>
        </p:nvSpPr>
        <p:spPr>
          <a:xfrm>
            <a:off x="1024068" y="2591833"/>
            <a:ext cx="551984" cy="2799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8E0CD5B-3539-B746-B46B-594D93151994}"/>
              </a:ext>
            </a:extLst>
          </p:cNvPr>
          <p:cNvSpPr/>
          <p:nvPr/>
        </p:nvSpPr>
        <p:spPr>
          <a:xfrm>
            <a:off x="1024068" y="3052679"/>
            <a:ext cx="551984" cy="2799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FD3ABDE-4B6D-1343-8BE9-E7568C67C028}"/>
              </a:ext>
            </a:extLst>
          </p:cNvPr>
          <p:cNvSpPr/>
          <p:nvPr/>
        </p:nvSpPr>
        <p:spPr>
          <a:xfrm>
            <a:off x="3788202" y="2232426"/>
            <a:ext cx="551984" cy="2799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4F0A8E4-11D5-7641-A2BE-6A5858027E99}"/>
              </a:ext>
            </a:extLst>
          </p:cNvPr>
          <p:cNvSpPr/>
          <p:nvPr/>
        </p:nvSpPr>
        <p:spPr>
          <a:xfrm>
            <a:off x="3784630" y="2935161"/>
            <a:ext cx="551984" cy="2799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84DCA69-3FF7-8D4F-B7FA-8899E274C70C}"/>
              </a:ext>
            </a:extLst>
          </p:cNvPr>
          <p:cNvSpPr/>
          <p:nvPr/>
        </p:nvSpPr>
        <p:spPr>
          <a:xfrm>
            <a:off x="2286094" y="2239281"/>
            <a:ext cx="352332" cy="3523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一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9165B3DE-12DB-764B-A8B3-5D6DD8C1A72F}"/>
              </a:ext>
            </a:extLst>
          </p:cNvPr>
          <p:cNvSpPr/>
          <p:nvPr/>
        </p:nvSpPr>
        <p:spPr>
          <a:xfrm>
            <a:off x="2286094" y="2935161"/>
            <a:ext cx="352332" cy="3523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二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D5E0E3B-B848-964F-A3C0-3C525B7E6D9B}"/>
              </a:ext>
            </a:extLst>
          </p:cNvPr>
          <p:cNvSpPr/>
          <p:nvPr/>
        </p:nvSpPr>
        <p:spPr>
          <a:xfrm>
            <a:off x="4996628" y="2230411"/>
            <a:ext cx="352332" cy="3523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一</a:t>
            </a: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1E998FDE-4F1E-2D4E-8788-682513572792}"/>
              </a:ext>
            </a:extLst>
          </p:cNvPr>
          <p:cNvSpPr/>
          <p:nvPr/>
        </p:nvSpPr>
        <p:spPr>
          <a:xfrm>
            <a:off x="4996628" y="2861728"/>
            <a:ext cx="352332" cy="3523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三</a:t>
            </a:r>
          </a:p>
        </p:txBody>
      </p: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83647454-E01C-2D42-80A9-9172A2B71F15}"/>
              </a:ext>
            </a:extLst>
          </p:cNvPr>
          <p:cNvCxnSpPr>
            <a:cxnSpLocks/>
            <a:stCxn id="5" idx="3"/>
            <a:endCxn id="6" idx="2"/>
          </p:cNvCxnSpPr>
          <p:nvPr/>
        </p:nvCxnSpPr>
        <p:spPr>
          <a:xfrm>
            <a:off x="1576052" y="2270940"/>
            <a:ext cx="710042" cy="144507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线连接符 28">
            <a:extLst>
              <a:ext uri="{FF2B5EF4-FFF2-40B4-BE49-F238E27FC236}">
                <a16:creationId xmlns:a16="http://schemas.microsoft.com/office/drawing/2014/main" id="{B0162427-4EE3-AE49-B7E0-CC03892F408B}"/>
              </a:ext>
            </a:extLst>
          </p:cNvPr>
          <p:cNvCxnSpPr>
            <a:cxnSpLocks/>
            <a:stCxn id="19" idx="3"/>
            <a:endCxn id="6" idx="2"/>
          </p:cNvCxnSpPr>
          <p:nvPr/>
        </p:nvCxnSpPr>
        <p:spPr>
          <a:xfrm flipV="1">
            <a:off x="1576052" y="2415447"/>
            <a:ext cx="710042" cy="316339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线连接符 31">
            <a:extLst>
              <a:ext uri="{FF2B5EF4-FFF2-40B4-BE49-F238E27FC236}">
                <a16:creationId xmlns:a16="http://schemas.microsoft.com/office/drawing/2014/main" id="{67D11EBB-5ECC-334A-8E86-F80C4D5AB7E1}"/>
              </a:ext>
            </a:extLst>
          </p:cNvPr>
          <p:cNvCxnSpPr>
            <a:cxnSpLocks/>
            <a:stCxn id="21" idx="3"/>
            <a:endCxn id="6" idx="2"/>
          </p:cNvCxnSpPr>
          <p:nvPr/>
        </p:nvCxnSpPr>
        <p:spPr>
          <a:xfrm flipV="1">
            <a:off x="1576052" y="2415447"/>
            <a:ext cx="710042" cy="777185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连接符 34">
            <a:extLst>
              <a:ext uri="{FF2B5EF4-FFF2-40B4-BE49-F238E27FC236}">
                <a16:creationId xmlns:a16="http://schemas.microsoft.com/office/drawing/2014/main" id="{4B651888-D781-D048-89C7-ADE1D4DD2AB2}"/>
              </a:ext>
            </a:extLst>
          </p:cNvPr>
          <p:cNvCxnSpPr>
            <a:cxnSpLocks/>
            <a:stCxn id="21" idx="3"/>
            <a:endCxn id="25" idx="2"/>
          </p:cNvCxnSpPr>
          <p:nvPr/>
        </p:nvCxnSpPr>
        <p:spPr>
          <a:xfrm flipV="1">
            <a:off x="1576052" y="3111327"/>
            <a:ext cx="710042" cy="81305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8C7E97EC-1A70-7F4E-AB69-2C79B6962C3B}"/>
              </a:ext>
            </a:extLst>
          </p:cNvPr>
          <p:cNvCxnSpPr>
            <a:cxnSpLocks/>
            <a:stCxn id="19" idx="3"/>
            <a:endCxn id="25" idx="2"/>
          </p:cNvCxnSpPr>
          <p:nvPr/>
        </p:nvCxnSpPr>
        <p:spPr>
          <a:xfrm>
            <a:off x="1576052" y="2731786"/>
            <a:ext cx="710042" cy="379541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连接符 36">
            <a:extLst>
              <a:ext uri="{FF2B5EF4-FFF2-40B4-BE49-F238E27FC236}">
                <a16:creationId xmlns:a16="http://schemas.microsoft.com/office/drawing/2014/main" id="{667B419F-7557-8A44-8A7F-E62A0891DD3D}"/>
              </a:ext>
            </a:extLst>
          </p:cNvPr>
          <p:cNvCxnSpPr>
            <a:cxnSpLocks/>
            <a:stCxn id="5" idx="3"/>
            <a:endCxn id="25" idx="2"/>
          </p:cNvCxnSpPr>
          <p:nvPr/>
        </p:nvCxnSpPr>
        <p:spPr>
          <a:xfrm>
            <a:off x="1576052" y="2270940"/>
            <a:ext cx="710042" cy="840387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BDB5269E-12C4-4741-83D4-9CBF17ED6253}"/>
              </a:ext>
            </a:extLst>
          </p:cNvPr>
          <p:cNvCxnSpPr>
            <a:cxnSpLocks/>
            <a:stCxn id="23" idx="3"/>
            <a:endCxn id="28" idx="2"/>
          </p:cNvCxnSpPr>
          <p:nvPr/>
        </p:nvCxnSpPr>
        <p:spPr>
          <a:xfrm flipV="1">
            <a:off x="4336614" y="3037894"/>
            <a:ext cx="660014" cy="37220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线连接符 45">
            <a:extLst>
              <a:ext uri="{FF2B5EF4-FFF2-40B4-BE49-F238E27FC236}">
                <a16:creationId xmlns:a16="http://schemas.microsoft.com/office/drawing/2014/main" id="{1EB1B60D-BA13-C34A-8BA2-BF9114E609E1}"/>
              </a:ext>
            </a:extLst>
          </p:cNvPr>
          <p:cNvCxnSpPr>
            <a:cxnSpLocks/>
            <a:stCxn id="22" idx="3"/>
            <a:endCxn id="27" idx="2"/>
          </p:cNvCxnSpPr>
          <p:nvPr/>
        </p:nvCxnSpPr>
        <p:spPr>
          <a:xfrm>
            <a:off x="4340186" y="2372379"/>
            <a:ext cx="656442" cy="34198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0DBE7F0A-0DA1-3843-BFE3-5DF93C291E0B}"/>
              </a:ext>
            </a:extLst>
          </p:cNvPr>
          <p:cNvCxnSpPr>
            <a:cxnSpLocks/>
            <a:stCxn id="22" idx="3"/>
            <a:endCxn id="28" idx="2"/>
          </p:cNvCxnSpPr>
          <p:nvPr/>
        </p:nvCxnSpPr>
        <p:spPr>
          <a:xfrm>
            <a:off x="4340186" y="2372379"/>
            <a:ext cx="656442" cy="665515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连接符 47">
            <a:extLst>
              <a:ext uri="{FF2B5EF4-FFF2-40B4-BE49-F238E27FC236}">
                <a16:creationId xmlns:a16="http://schemas.microsoft.com/office/drawing/2014/main" id="{019541EE-6F66-0940-965D-A9CEEB490ED9}"/>
              </a:ext>
            </a:extLst>
          </p:cNvPr>
          <p:cNvCxnSpPr>
            <a:cxnSpLocks/>
            <a:stCxn id="23" idx="3"/>
            <a:endCxn id="27" idx="2"/>
          </p:cNvCxnSpPr>
          <p:nvPr/>
        </p:nvCxnSpPr>
        <p:spPr>
          <a:xfrm flipV="1">
            <a:off x="4336614" y="2406577"/>
            <a:ext cx="660014" cy="668537"/>
          </a:xfrm>
          <a:prstGeom prst="line">
            <a:avLst/>
          </a:prstGeom>
          <a:ln w="254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6E087859-64C3-D145-B630-70B92FD6040B}"/>
              </a:ext>
            </a:extLst>
          </p:cNvPr>
          <p:cNvSpPr/>
          <p:nvPr/>
        </p:nvSpPr>
        <p:spPr>
          <a:xfrm>
            <a:off x="1447112" y="4393358"/>
            <a:ext cx="551984" cy="2799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2675378-2AE7-7C49-8E2D-2B879CE57F49}"/>
              </a:ext>
            </a:extLst>
          </p:cNvPr>
          <p:cNvSpPr/>
          <p:nvPr/>
        </p:nvSpPr>
        <p:spPr>
          <a:xfrm>
            <a:off x="2097401" y="4394346"/>
            <a:ext cx="551984" cy="2799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F390D920-9CA6-B147-AE33-2336B50B7CE2}"/>
              </a:ext>
            </a:extLst>
          </p:cNvPr>
          <p:cNvSpPr/>
          <p:nvPr/>
        </p:nvSpPr>
        <p:spPr>
          <a:xfrm>
            <a:off x="2748170" y="4394346"/>
            <a:ext cx="551984" cy="2799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9024AB16-206B-1044-BF9D-9F3C6AD64EF4}"/>
              </a:ext>
            </a:extLst>
          </p:cNvPr>
          <p:cNvSpPr txBox="1"/>
          <p:nvPr/>
        </p:nvSpPr>
        <p:spPr>
          <a:xfrm>
            <a:off x="3421964" y="4415087"/>
            <a:ext cx="3385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3B2539BD-1C96-4B45-9146-CAF6710A28D4}"/>
              </a:ext>
            </a:extLst>
          </p:cNvPr>
          <p:cNvSpPr/>
          <p:nvPr/>
        </p:nvSpPr>
        <p:spPr>
          <a:xfrm>
            <a:off x="3882328" y="4394434"/>
            <a:ext cx="551984" cy="2799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7DF24C24-167F-BD4F-93F8-B79539F5724F}"/>
              </a:ext>
            </a:extLst>
          </p:cNvPr>
          <p:cNvSpPr/>
          <p:nvPr/>
        </p:nvSpPr>
        <p:spPr>
          <a:xfrm>
            <a:off x="4533097" y="4388573"/>
            <a:ext cx="551984" cy="2799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328EFEA1-B258-DB48-9B33-3B19996CC956}"/>
              </a:ext>
            </a:extLst>
          </p:cNvPr>
          <p:cNvSpPr txBox="1"/>
          <p:nvPr/>
        </p:nvSpPr>
        <p:spPr>
          <a:xfrm>
            <a:off x="5220072" y="4415086"/>
            <a:ext cx="27392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分别是共现关系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共现于同一病例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/QA)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4E946B5F-1792-2F4D-904E-3ACC9211F679}"/>
              </a:ext>
            </a:extLst>
          </p:cNvPr>
          <p:cNvSpPr txBox="1"/>
          <p:nvPr/>
        </p:nvSpPr>
        <p:spPr>
          <a:xfrm>
            <a:off x="1182024" y="4756961"/>
            <a:ext cx="2355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三元组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症状，症状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病症，病症</a:t>
            </a:r>
            <a:r>
              <a:rPr kumimoji="1"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1"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0D4724B1-8069-CF4B-9B11-1D9B29FC1D1E}"/>
              </a:ext>
            </a:extLst>
          </p:cNvPr>
          <p:cNvSpPr txBox="1"/>
          <p:nvPr/>
        </p:nvSpPr>
        <p:spPr>
          <a:xfrm>
            <a:off x="4162758" y="4756960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三元组</a:t>
            </a:r>
          </a:p>
        </p:txBody>
      </p:sp>
    </p:spTree>
    <p:extLst>
      <p:ext uri="{BB962C8B-B14F-4D97-AF65-F5344CB8AC3E}">
        <p14:creationId xmlns:p14="http://schemas.microsoft.com/office/powerpoint/2010/main" val="809421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/>
        </p:nvSpPr>
        <p:spPr>
          <a:xfrm>
            <a:off x="663574" y="64770"/>
            <a:ext cx="48445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>
                <a:solidFill>
                  <a:srgbClr val="2C394C"/>
                </a:solidFill>
                <a:cs typeface="+mn-ea"/>
              </a:rPr>
              <a:t>动机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C7A69C9-1B3D-456C-A26D-7B7F84146916}"/>
              </a:ext>
            </a:extLst>
          </p:cNvPr>
          <p:cNvSpPr txBox="1"/>
          <p:nvPr/>
        </p:nvSpPr>
        <p:spPr>
          <a:xfrm>
            <a:off x="1259632" y="1563638"/>
            <a:ext cx="6624736" cy="222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dirty="0">
                <a:latin typeface="+mn-ea"/>
              </a:rPr>
              <a:t>能够有效利用</a:t>
            </a:r>
            <a:r>
              <a:rPr lang="zh-CN" altLang="en-US" b="1" dirty="0">
                <a:latin typeface="+mn-ea"/>
              </a:rPr>
              <a:t>可靠信息</a:t>
            </a:r>
            <a:r>
              <a:rPr lang="zh-CN" altLang="en-US" dirty="0">
                <a:latin typeface="+mn-ea"/>
              </a:rPr>
              <a:t>对</a:t>
            </a:r>
            <a:r>
              <a:rPr lang="zh-CN" altLang="en-US" b="1" dirty="0">
                <a:latin typeface="+mn-ea"/>
              </a:rPr>
              <a:t>不可靠信息</a:t>
            </a:r>
            <a:r>
              <a:rPr lang="zh-CN" altLang="en-US" dirty="0">
                <a:latin typeface="+mn-ea"/>
              </a:rPr>
              <a:t>的质量作出判断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dirty="0">
                <a:latin typeface="+mn-ea"/>
              </a:rPr>
              <a:t>能够考虑到出现在</a:t>
            </a:r>
            <a:r>
              <a:rPr lang="zh-CN" altLang="en-US" b="1" dirty="0">
                <a:latin typeface="+mn-ea"/>
              </a:rPr>
              <a:t>同一病例</a:t>
            </a:r>
            <a:r>
              <a:rPr lang="en-US" altLang="zh-CN" b="1" dirty="0">
                <a:latin typeface="+mn-ea"/>
              </a:rPr>
              <a:t>(</a:t>
            </a:r>
            <a:r>
              <a:rPr lang="zh-CN" altLang="en-US" b="1" dirty="0">
                <a:latin typeface="+mn-ea"/>
              </a:rPr>
              <a:t>人</a:t>
            </a:r>
            <a:r>
              <a:rPr lang="en-US" altLang="zh-CN" b="1" dirty="0">
                <a:latin typeface="+mn-ea"/>
              </a:rPr>
              <a:t>)</a:t>
            </a:r>
            <a:r>
              <a:rPr lang="zh-CN" altLang="en-US" dirty="0">
                <a:latin typeface="+mn-ea"/>
              </a:rPr>
              <a:t>中的病症间的关系</a:t>
            </a:r>
            <a:r>
              <a:rPr lang="en-US" altLang="zh-CN" dirty="0">
                <a:latin typeface="+mn-ea"/>
              </a:rPr>
              <a:t>(</a:t>
            </a:r>
            <a:r>
              <a:rPr lang="zh-CN" altLang="en-US" b="1" dirty="0">
                <a:latin typeface="+mn-ea"/>
              </a:rPr>
              <a:t>共现关系</a:t>
            </a:r>
            <a:r>
              <a:rPr lang="en-US" altLang="zh-CN" dirty="0">
                <a:latin typeface="+mn-ea"/>
              </a:rPr>
              <a:t>)</a:t>
            </a:r>
            <a:endParaRPr lang="zh-CN" altLang="en-US" dirty="0"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dirty="0">
                <a:latin typeface="+mn-ea"/>
              </a:rPr>
              <a:t>能够利用</a:t>
            </a:r>
            <a:r>
              <a:rPr lang="zh-CN" altLang="en-US" b="1" dirty="0">
                <a:latin typeface="+mn-ea"/>
              </a:rPr>
              <a:t>知识图谱</a:t>
            </a:r>
            <a:r>
              <a:rPr lang="zh-CN" altLang="en-US" dirty="0">
                <a:latin typeface="+mn-ea"/>
              </a:rPr>
              <a:t>中病症间相互关系的信息</a:t>
            </a:r>
          </a:p>
          <a:p>
            <a:pPr marL="285750" indent="-285750">
              <a:lnSpc>
                <a:spcPct val="200000"/>
              </a:lnSpc>
              <a:buFont typeface="Wingdings" pitchFamily="2" charset="2"/>
              <a:buChar char="l"/>
            </a:pPr>
            <a:r>
              <a:rPr lang="zh-CN" altLang="en-US" dirty="0">
                <a:latin typeface="+mn-ea"/>
              </a:rPr>
              <a:t>能够有效提取、判断</a:t>
            </a:r>
            <a:r>
              <a:rPr lang="zh-CN" altLang="en-US" b="1" dirty="0">
                <a:latin typeface="+mn-ea"/>
              </a:rPr>
              <a:t>条件信息</a:t>
            </a:r>
            <a:r>
              <a:rPr lang="zh-CN" altLang="en-US" dirty="0">
                <a:latin typeface="+mn-ea"/>
              </a:rPr>
              <a:t>对知识三元组的关联程度</a:t>
            </a:r>
          </a:p>
        </p:txBody>
      </p:sp>
      <p:pic>
        <p:nvPicPr>
          <p:cNvPr id="16" name="Picture 2" descr="东南大学- 维基百科，自由的百科全书">
            <a:extLst>
              <a:ext uri="{FF2B5EF4-FFF2-40B4-BE49-F238E27FC236}">
                <a16:creationId xmlns:a16="http://schemas.microsoft.com/office/drawing/2014/main" id="{C561B332-1BF5-4A40-B1B0-E5EE1C1EDD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44408" y="64770"/>
            <a:ext cx="704161" cy="704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526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2C394C"/>
      </a:accent1>
      <a:accent2>
        <a:srgbClr val="0083B4"/>
      </a:accent2>
      <a:accent3>
        <a:srgbClr val="2C394C"/>
      </a:accent3>
      <a:accent4>
        <a:srgbClr val="0083B4"/>
      </a:accent4>
      <a:accent5>
        <a:srgbClr val="2C394C"/>
      </a:accent5>
      <a:accent6>
        <a:srgbClr val="0083B4"/>
      </a:accent6>
      <a:hlink>
        <a:srgbClr val="2C394C"/>
      </a:hlink>
      <a:folHlink>
        <a:srgbClr val="0083B4"/>
      </a:folHlink>
    </a:clrScheme>
    <a:fontScheme name="3neoysxa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2C394C"/>
    </a:accent1>
    <a:accent2>
      <a:srgbClr val="0083B4"/>
    </a:accent2>
    <a:accent3>
      <a:srgbClr val="2C394C"/>
    </a:accent3>
    <a:accent4>
      <a:srgbClr val="0083B4"/>
    </a:accent4>
    <a:accent5>
      <a:srgbClr val="2C394C"/>
    </a:accent5>
    <a:accent6>
      <a:srgbClr val="0083B4"/>
    </a:accent6>
    <a:hlink>
      <a:srgbClr val="2C394C"/>
    </a:hlink>
    <a:folHlink>
      <a:srgbClr val="0083B4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2C394C"/>
    </a:accent1>
    <a:accent2>
      <a:srgbClr val="0083B4"/>
    </a:accent2>
    <a:accent3>
      <a:srgbClr val="2C394C"/>
    </a:accent3>
    <a:accent4>
      <a:srgbClr val="0083B4"/>
    </a:accent4>
    <a:accent5>
      <a:srgbClr val="2C394C"/>
    </a:accent5>
    <a:accent6>
      <a:srgbClr val="0083B4"/>
    </a:accent6>
    <a:hlink>
      <a:srgbClr val="2C394C"/>
    </a:hlink>
    <a:folHlink>
      <a:srgbClr val="0083B4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2C394C"/>
    </a:accent1>
    <a:accent2>
      <a:srgbClr val="0083B4"/>
    </a:accent2>
    <a:accent3>
      <a:srgbClr val="2C394C"/>
    </a:accent3>
    <a:accent4>
      <a:srgbClr val="0083B4"/>
    </a:accent4>
    <a:accent5>
      <a:srgbClr val="2C394C"/>
    </a:accent5>
    <a:accent6>
      <a:srgbClr val="0083B4"/>
    </a:accent6>
    <a:hlink>
      <a:srgbClr val="2C394C"/>
    </a:hlink>
    <a:folHlink>
      <a:srgbClr val="0083B4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2C394C"/>
    </a:accent1>
    <a:accent2>
      <a:srgbClr val="0083B4"/>
    </a:accent2>
    <a:accent3>
      <a:srgbClr val="2C394C"/>
    </a:accent3>
    <a:accent4>
      <a:srgbClr val="0083B4"/>
    </a:accent4>
    <a:accent5>
      <a:srgbClr val="2C394C"/>
    </a:accent5>
    <a:accent6>
      <a:srgbClr val="0083B4"/>
    </a:accent6>
    <a:hlink>
      <a:srgbClr val="2C394C"/>
    </a:hlink>
    <a:folHlink>
      <a:srgbClr val="0083B4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2C394C"/>
    </a:accent1>
    <a:accent2>
      <a:srgbClr val="0083B4"/>
    </a:accent2>
    <a:accent3>
      <a:srgbClr val="2C394C"/>
    </a:accent3>
    <a:accent4>
      <a:srgbClr val="0083B4"/>
    </a:accent4>
    <a:accent5>
      <a:srgbClr val="2C394C"/>
    </a:accent5>
    <a:accent6>
      <a:srgbClr val="0083B4"/>
    </a:accent6>
    <a:hlink>
      <a:srgbClr val="2C394C"/>
    </a:hlink>
    <a:folHlink>
      <a:srgbClr val="0083B4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6039</TotalTime>
  <Words>707</Words>
  <Application>Microsoft Macintosh PowerPoint</Application>
  <PresentationFormat>全屏显示(16:9)</PresentationFormat>
  <Paragraphs>159</Paragraphs>
  <Slides>29</Slides>
  <Notes>29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8" baseType="lpstr">
      <vt:lpstr>Microsoft YaHei</vt:lpstr>
      <vt:lpstr>Microsoft YaHei</vt:lpstr>
      <vt:lpstr>Adobe Myungjo Std M</vt:lpstr>
      <vt:lpstr>Arial</vt:lpstr>
      <vt:lpstr>Calibri</vt:lpstr>
      <vt:lpstr>Cambria Math</vt:lpstr>
      <vt:lpstr>Wingdings</vt:lpstr>
      <vt:lpstr>第一PPT，www.1ppt.com</vt:lpstr>
      <vt:lpstr>Visio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组合</dc:title>
  <dc:creator>苗子佳</dc:creator>
  <cp:lastModifiedBy>Rongjing Gao</cp:lastModifiedBy>
  <cp:revision>458</cp:revision>
  <dcterms:created xsi:type="dcterms:W3CDTF">2015-12-11T17:46:00Z</dcterms:created>
  <dcterms:modified xsi:type="dcterms:W3CDTF">2020-05-28T16:45:27Z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2052-11.3.0.8632</vt:lpwstr>
  </property>
</Properties>
</file>